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61" r:id="rId5"/>
    <p:sldId id="287" r:id="rId6"/>
    <p:sldId id="283" r:id="rId7"/>
    <p:sldId id="284" r:id="rId8"/>
    <p:sldId id="264" r:id="rId9"/>
    <p:sldId id="274" r:id="rId10"/>
    <p:sldId id="28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p:cViewPr>
        <p:scale>
          <a:sx n="100" d="100"/>
          <a:sy n="100" d="100"/>
        </p:scale>
        <p:origin x="-2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020234-387A-4BF4-BA0D-9B3EDF343898}" type="datetimeFigureOut">
              <a:rPr lang="en-US" smtClean="0"/>
              <a:t>23-Oct-15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504482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020234-387A-4BF4-BA0D-9B3EDF343898}" type="datetimeFigureOut">
              <a:rPr lang="en-US" smtClean="0"/>
              <a:t>23-Oct-15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394505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020234-387A-4BF4-BA0D-9B3EDF343898}" type="datetimeFigureOut">
              <a:rPr lang="en-US" smtClean="0"/>
              <a:t>23-Oct-15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349050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020234-387A-4BF4-BA0D-9B3EDF343898}" type="datetimeFigureOut">
              <a:rPr lang="en-US" smtClean="0"/>
              <a:t>23-Oct-15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243770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020234-387A-4BF4-BA0D-9B3EDF343898}" type="datetimeFigureOut">
              <a:rPr lang="en-US" smtClean="0"/>
              <a:t>23-Oct-15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1661616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020234-387A-4BF4-BA0D-9B3EDF343898}" type="datetimeFigureOut">
              <a:rPr lang="en-US" smtClean="0"/>
              <a:t>23-Oct-15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8352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020234-387A-4BF4-BA0D-9B3EDF343898}" type="datetimeFigureOut">
              <a:rPr lang="en-US" smtClean="0"/>
              <a:t>23-Oct-15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2519548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020234-387A-4BF4-BA0D-9B3EDF343898}" type="datetimeFigureOut">
              <a:rPr lang="en-US" smtClean="0"/>
              <a:t>23-Oct-15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282170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020234-387A-4BF4-BA0D-9B3EDF343898}" type="datetimeFigureOut">
              <a:rPr lang="en-US" smtClean="0"/>
              <a:t>23-Oct-15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965409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020234-387A-4BF4-BA0D-9B3EDF343898}" type="datetimeFigureOut">
              <a:rPr lang="en-US" smtClean="0"/>
              <a:t>23-Oct-15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80074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020234-387A-4BF4-BA0D-9B3EDF343898}" type="datetimeFigureOut">
              <a:rPr lang="en-US" smtClean="0"/>
              <a:t>23-Oct-15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1D508A-D990-4E4A-B10C-ED40F3DC780F}" type="slidenum">
              <a:rPr lang="en-US" smtClean="0"/>
              <a:t>‹#›</a:t>
            </a:fld>
            <a:endParaRPr lang="en-US"/>
          </a:p>
        </p:txBody>
      </p:sp>
    </p:spTree>
    <p:extLst>
      <p:ext uri="{BB962C8B-B14F-4D97-AF65-F5344CB8AC3E}">
        <p14:creationId xmlns:p14="http://schemas.microsoft.com/office/powerpoint/2010/main" val="31172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020234-387A-4BF4-BA0D-9B3EDF343898}" type="datetimeFigureOut">
              <a:rPr lang="en-US" smtClean="0"/>
              <a:t>23-Oct-15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D508A-D990-4E4A-B10C-ED40F3DC780F}" type="slidenum">
              <a:rPr lang="en-US" smtClean="0"/>
              <a:t>‹#›</a:t>
            </a:fld>
            <a:endParaRPr lang="en-US"/>
          </a:p>
        </p:txBody>
      </p:sp>
    </p:spTree>
    <p:extLst>
      <p:ext uri="{BB962C8B-B14F-4D97-AF65-F5344CB8AC3E}">
        <p14:creationId xmlns:p14="http://schemas.microsoft.com/office/powerpoint/2010/main" val="2158065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4841"/>
            <a:ext cx="9144000" cy="2292824"/>
          </a:xfrm>
        </p:spPr>
        <p:txBody>
          <a:bodyPr>
            <a:normAutofit fontScale="90000"/>
          </a:bodyPr>
          <a:lstStyle/>
          <a:p>
            <a:r>
              <a:rPr lang="en-US" dirty="0" smtClean="0"/>
              <a:t/>
            </a:r>
            <a:br>
              <a:rPr lang="en-US" dirty="0" smtClean="0"/>
            </a:br>
            <a:r>
              <a:rPr lang="en-US" sz="4900" b="1" dirty="0" smtClean="0">
                <a:solidFill>
                  <a:srgbClr val="0070C0"/>
                </a:solidFill>
              </a:rPr>
              <a:t>Verso la </a:t>
            </a:r>
            <a:r>
              <a:rPr lang="en-US" sz="4900" b="1" dirty="0" err="1" smtClean="0">
                <a:solidFill>
                  <a:srgbClr val="0070C0"/>
                </a:solidFill>
              </a:rPr>
              <a:t>Cassazione</a:t>
            </a:r>
            <a:r>
              <a:rPr lang="en-US" dirty="0" smtClean="0"/>
              <a:t/>
            </a:r>
            <a:br>
              <a:rPr lang="en-US" dirty="0" smtClean="0"/>
            </a:br>
            <a:r>
              <a:rPr lang="en-US" sz="3600" b="1" dirty="0" err="1" smtClean="0">
                <a:solidFill>
                  <a:srgbClr val="0070C0"/>
                </a:solidFill>
              </a:rPr>
              <a:t>Convegno</a:t>
            </a:r>
            <a:r>
              <a:rPr lang="en-US" sz="3600" b="1" dirty="0" smtClean="0">
                <a:solidFill>
                  <a:srgbClr val="0070C0"/>
                </a:solidFill>
              </a:rPr>
              <a:t> </a:t>
            </a:r>
            <a:r>
              <a:rPr lang="en-US" sz="3600" b="1" dirty="0" err="1" smtClean="0">
                <a:solidFill>
                  <a:srgbClr val="0070C0"/>
                </a:solidFill>
              </a:rPr>
              <a:t>Dibattito</a:t>
            </a:r>
            <a:r>
              <a:rPr lang="en-US" sz="3600" b="1" dirty="0" smtClean="0">
                <a:solidFill>
                  <a:srgbClr val="0070C0"/>
                </a:solidFill>
              </a:rPr>
              <a:t/>
            </a:r>
            <a:br>
              <a:rPr lang="en-US" sz="3600" b="1" dirty="0" smtClean="0">
                <a:solidFill>
                  <a:srgbClr val="0070C0"/>
                </a:solidFill>
              </a:rPr>
            </a:br>
            <a:r>
              <a:rPr lang="en-US" b="1" dirty="0" smtClean="0">
                <a:solidFill>
                  <a:srgbClr val="0070C0"/>
                </a:solidFill>
              </a:rPr>
              <a:t/>
            </a:r>
            <a:br>
              <a:rPr lang="en-US" b="1" dirty="0" smtClean="0">
                <a:solidFill>
                  <a:srgbClr val="0070C0"/>
                </a:solidFill>
              </a:rPr>
            </a:br>
            <a:r>
              <a:rPr lang="en-US" sz="3600" b="1" dirty="0" smtClean="0"/>
              <a:t>Pescara 23/10/2015</a:t>
            </a:r>
            <a:endParaRPr lang="en-US" sz="3600" b="1" dirty="0"/>
          </a:p>
        </p:txBody>
      </p:sp>
      <p:sp>
        <p:nvSpPr>
          <p:cNvPr id="3" name="Subtitle 2"/>
          <p:cNvSpPr>
            <a:spLocks noGrp="1"/>
          </p:cNvSpPr>
          <p:nvPr>
            <p:ph type="subTitle" idx="1"/>
          </p:nvPr>
        </p:nvSpPr>
        <p:spPr>
          <a:xfrm>
            <a:off x="846161" y="4052414"/>
            <a:ext cx="10754436" cy="1655762"/>
          </a:xfrm>
        </p:spPr>
        <p:txBody>
          <a:bodyPr/>
          <a:lstStyle/>
          <a:p>
            <a:pPr algn="l"/>
            <a:r>
              <a:rPr lang="it-IT" sz="2800" b="1" dirty="0" smtClean="0">
                <a:solidFill>
                  <a:srgbClr val="0070C0"/>
                </a:solidFill>
                <a:effectLst/>
              </a:rPr>
              <a:t>Bruna De Marchi</a:t>
            </a:r>
            <a:r>
              <a:rPr lang="it-IT" dirty="0" smtClean="0">
                <a:solidFill>
                  <a:srgbClr val="0070C0"/>
                </a:solidFill>
                <a:effectLst/>
              </a:rPr>
              <a:t>, </a:t>
            </a:r>
            <a:r>
              <a:rPr lang="it-IT" dirty="0" smtClean="0">
                <a:effectLst/>
              </a:rPr>
              <a:t>SVT, Università di Bergen</a:t>
            </a:r>
          </a:p>
          <a:p>
            <a:pPr algn="l"/>
            <a:r>
              <a:rPr lang="it-IT" sz="2800" b="1" dirty="0" smtClean="0">
                <a:effectLst/>
              </a:rPr>
              <a:t>Incertezza, comunicazione, responsabilità: tre parole chiave per capire.</a:t>
            </a:r>
            <a:endParaRPr lang="en-US" sz="2800" b="1" dirty="0"/>
          </a:p>
        </p:txBody>
      </p:sp>
    </p:spTree>
    <p:extLst>
      <p:ext uri="{BB962C8B-B14F-4D97-AF65-F5344CB8AC3E}">
        <p14:creationId xmlns:p14="http://schemas.microsoft.com/office/powerpoint/2010/main" val="3921702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0" y="209550"/>
            <a:ext cx="10515600" cy="1325563"/>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it-IT" sz="3200" b="1" dirty="0" smtClean="0">
                <a:solidFill>
                  <a:srgbClr val="0070C0"/>
                </a:solidFill>
              </a:rPr>
              <a:t>Da testimonianze e avvertimenti ad attrazioni turistiche</a:t>
            </a:r>
            <a:endParaRPr lang="it-IT" sz="3200" b="1" dirty="0">
              <a:solidFill>
                <a:srgbClr val="0070C0"/>
              </a:solidFill>
            </a:endParaRPr>
          </a:p>
        </p:txBody>
      </p:sp>
      <p:sp>
        <p:nvSpPr>
          <p:cNvPr id="3" name="Content Placeholder 2"/>
          <p:cNvSpPr>
            <a:spLocks noGrp="1"/>
          </p:cNvSpPr>
          <p:nvPr>
            <p:ph idx="1"/>
          </p:nvPr>
        </p:nvSpPr>
        <p:spPr/>
        <p:txBody>
          <a:bodyPr/>
          <a:lstStyle/>
          <a:p>
            <a:endParaRPr lang="it-IT" dirty="0" smtClean="0"/>
          </a:p>
          <a:p>
            <a:r>
              <a:rPr lang="it-IT" dirty="0" smtClean="0"/>
              <a:t>Centinaia di queste steli di pietra, con la scritta “non costruite più in basso di qui”, erano disseminate sui fianchi di molte colline in Giappone. Chi aveva sperimentato uno tsunami avvertiva così le future generazioni.</a:t>
            </a:r>
          </a:p>
          <a:p>
            <a:endParaRPr lang="it-IT" dirty="0" smtClean="0"/>
          </a:p>
          <a:p>
            <a:r>
              <a:rPr lang="it-IT" dirty="0" smtClean="0"/>
              <a:t>In tempi recenti le steli, trattate ormai come curiosità del passato, sono state rimosse e e spostate in luoghi più visibili ai turisti.</a:t>
            </a:r>
            <a:endParaRPr lang="it-IT" dirty="0"/>
          </a:p>
        </p:txBody>
      </p:sp>
    </p:spTree>
    <p:extLst>
      <p:ext uri="{BB962C8B-B14F-4D97-AF65-F5344CB8AC3E}">
        <p14:creationId xmlns:p14="http://schemas.microsoft.com/office/powerpoint/2010/main" val="3050666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a:solidFill>
                  <a:srgbClr val="0070C0"/>
                </a:solidFill>
              </a:rPr>
              <a:t>Dopo</a:t>
            </a:r>
            <a:r>
              <a:rPr lang="en-US" sz="4000" b="1" dirty="0">
                <a:solidFill>
                  <a:srgbClr val="0070C0"/>
                </a:solidFill>
              </a:rPr>
              <a:t> </a:t>
            </a:r>
            <a:r>
              <a:rPr lang="en-US" sz="4000" b="1" dirty="0" err="1">
                <a:solidFill>
                  <a:srgbClr val="0070C0"/>
                </a:solidFill>
              </a:rPr>
              <a:t>l’uragano</a:t>
            </a:r>
            <a:r>
              <a:rPr lang="en-US" sz="4000" b="1" dirty="0">
                <a:solidFill>
                  <a:srgbClr val="0070C0"/>
                </a:solidFill>
              </a:rPr>
              <a:t> </a:t>
            </a:r>
            <a:r>
              <a:rPr lang="en-US" sz="4000" b="1" dirty="0" smtClean="0">
                <a:solidFill>
                  <a:srgbClr val="0070C0"/>
                </a:solidFill>
              </a:rPr>
              <a:t>Katrina del </a:t>
            </a:r>
            <a:r>
              <a:rPr lang="en-US" sz="4000" b="1" u="sng" dirty="0" smtClean="0">
                <a:solidFill>
                  <a:srgbClr val="0070C0"/>
                </a:solidFill>
              </a:rPr>
              <a:t>28 </a:t>
            </a:r>
            <a:r>
              <a:rPr lang="en-US" sz="4000" b="1" u="sng" dirty="0">
                <a:solidFill>
                  <a:srgbClr val="0070C0"/>
                </a:solidFill>
              </a:rPr>
              <a:t>Agosto 2005</a:t>
            </a:r>
          </a:p>
        </p:txBody>
      </p:sp>
      <p:sp>
        <p:nvSpPr>
          <p:cNvPr id="3" name="Content Placeholder 2"/>
          <p:cNvSpPr>
            <a:spLocks noGrp="1"/>
          </p:cNvSpPr>
          <p:nvPr>
            <p:ph idx="1"/>
          </p:nvPr>
        </p:nvSpPr>
        <p:spPr/>
        <p:txBody>
          <a:bodyPr>
            <a:normAutofit/>
          </a:bodyPr>
          <a:lstStyle/>
          <a:p>
            <a:r>
              <a:rPr lang="it-IT" altLang="nb-NO" u="sng" dirty="0" smtClean="0"/>
              <a:t>Il 22 settembre 2005</a:t>
            </a:r>
            <a:r>
              <a:rPr lang="it-IT" altLang="nb-NO" dirty="0" smtClean="0"/>
              <a:t>, la </a:t>
            </a:r>
            <a:r>
              <a:rPr lang="it-IT" altLang="nb-NO" b="1" dirty="0" smtClean="0"/>
              <a:t>Camera </a:t>
            </a:r>
            <a:r>
              <a:rPr lang="it-IT" altLang="nb-NO" dirty="0" smtClean="0"/>
              <a:t>nomina un comitato bipartitico che, dopo aver esaminato una mole di documenti e intervistato centinaia di persone,</a:t>
            </a:r>
          </a:p>
          <a:p>
            <a:r>
              <a:rPr lang="it-IT" altLang="nb-NO" u="sng" dirty="0"/>
              <a:t>i</a:t>
            </a:r>
            <a:r>
              <a:rPr lang="it-IT" altLang="nb-NO" u="sng" dirty="0" smtClean="0"/>
              <a:t>l </a:t>
            </a:r>
            <a:r>
              <a:rPr lang="it-IT" altLang="nb-NO" u="sng" dirty="0"/>
              <a:t>15 febbraio 2006 </a:t>
            </a:r>
            <a:r>
              <a:rPr lang="it-IT" altLang="nb-NO" dirty="0"/>
              <a:t>presenta un rapporto </a:t>
            </a:r>
            <a:r>
              <a:rPr lang="it-IT" altLang="nb-NO" dirty="0" smtClean="0"/>
              <a:t>intitolato </a:t>
            </a:r>
            <a:r>
              <a:rPr lang="it-IT" altLang="nb-NO" b="1" dirty="0" smtClean="0"/>
              <a:t>A </a:t>
            </a:r>
            <a:r>
              <a:rPr lang="it-IT" altLang="nb-NO" b="1" dirty="0" err="1" smtClean="0"/>
              <a:t>Failure</a:t>
            </a:r>
            <a:r>
              <a:rPr lang="it-IT" altLang="nb-NO" b="1" dirty="0" smtClean="0"/>
              <a:t> of </a:t>
            </a:r>
            <a:r>
              <a:rPr lang="it-IT" altLang="nb-NO" b="1" dirty="0" err="1" smtClean="0"/>
              <a:t>Initiative</a:t>
            </a:r>
            <a:r>
              <a:rPr lang="it-IT" altLang="nb-NO" dirty="0" smtClean="0"/>
              <a:t> definito dai suoi estensori “una litania di sbagli, errori di valutazione, passi falsi e assurdità, tutte combinate insieme»</a:t>
            </a:r>
            <a:endParaRPr lang="en-GB" altLang="nb-NO" dirty="0"/>
          </a:p>
          <a:p>
            <a:r>
              <a:rPr lang="en-GB" altLang="nb-NO" dirty="0"/>
              <a:t> </a:t>
            </a:r>
            <a:r>
              <a:rPr lang="it-IT" altLang="nb-NO" dirty="0" smtClean="0"/>
              <a:t>Tutte le istituzioni coinvolte, a tutti I livelli, vengono biasimate per </a:t>
            </a:r>
            <a:r>
              <a:rPr lang="it-IT" altLang="nb-NO" b="1" dirty="0" smtClean="0"/>
              <a:t>aver abdicato all’obbligo più solenne, di occuparsi del bene comune.</a:t>
            </a:r>
            <a:endParaRPr lang="it-IT" b="1" dirty="0"/>
          </a:p>
        </p:txBody>
      </p:sp>
    </p:spTree>
    <p:extLst>
      <p:ext uri="{BB962C8B-B14F-4D97-AF65-F5344CB8AC3E}">
        <p14:creationId xmlns:p14="http://schemas.microsoft.com/office/powerpoint/2010/main" val="359553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4242"/>
          </a:xfrm>
        </p:spPr>
        <p:txBody>
          <a:bodyPr>
            <a:normAutofit fontScale="90000"/>
          </a:bodyPr>
          <a:lstStyle/>
          <a:p>
            <a:r>
              <a:rPr lang="en-US" altLang="nb-NO" b="1" dirty="0" smtClean="0"/>
              <a:t/>
            </a:r>
            <a:br>
              <a:rPr lang="en-US" altLang="nb-NO" b="1" dirty="0" smtClean="0"/>
            </a:br>
            <a:r>
              <a:rPr lang="it-IT" altLang="nb-NO" sz="4000" b="1" dirty="0" smtClean="0">
                <a:solidFill>
                  <a:srgbClr val="0070C0"/>
                </a:solidFill>
              </a:rPr>
              <a:t>Dopo il terremoto e tsunami del 16 marzo 2011 e il connesso disastro nucleare di Fukushima </a:t>
            </a:r>
            <a:r>
              <a:rPr lang="it-IT" altLang="nb-NO" sz="4000" b="1" dirty="0" err="1" smtClean="0">
                <a:solidFill>
                  <a:srgbClr val="0070C0"/>
                </a:solidFill>
              </a:rPr>
              <a:t>Daiichi</a:t>
            </a:r>
            <a:r>
              <a:rPr lang="en-US" altLang="nb-NO" b="1" dirty="0"/>
              <a:t/>
            </a:r>
            <a:br>
              <a:rPr lang="en-US" altLang="nb-NO" b="1" dirty="0"/>
            </a:br>
            <a:endParaRPr lang="en-US" b="1" dirty="0"/>
          </a:p>
        </p:txBody>
      </p:sp>
      <p:sp>
        <p:nvSpPr>
          <p:cNvPr id="3" name="Content Placeholder 2"/>
          <p:cNvSpPr>
            <a:spLocks noGrp="1"/>
          </p:cNvSpPr>
          <p:nvPr>
            <p:ph idx="1"/>
          </p:nvPr>
        </p:nvSpPr>
        <p:spPr>
          <a:xfrm>
            <a:off x="838200" y="1815152"/>
            <a:ext cx="10515600" cy="4361811"/>
          </a:xfrm>
        </p:spPr>
        <p:txBody>
          <a:bodyPr>
            <a:normAutofit fontScale="92500"/>
          </a:bodyPr>
          <a:lstStyle/>
          <a:p>
            <a:r>
              <a:rPr lang="it-IT" dirty="0" smtClean="0"/>
              <a:t>Nel dicembre 2011, la Dieta (Parlamento) giapponese nomina una Commissione d’inchiesta indipendente formata di 10 membri delle più diverse estrazioni e ruoli professionali (medici, avvocati, giornalisti, sismologi, chimici, …)</a:t>
            </a:r>
            <a:endParaRPr lang="it-IT" altLang="nb-NO" b="1" dirty="0" smtClean="0"/>
          </a:p>
          <a:p>
            <a:r>
              <a:rPr lang="it-IT" altLang="nb-NO" dirty="0" smtClean="0"/>
              <a:t>Nel giugno del 2012 la Commissione rilascia il suo rapporto in cui si denunciano una serie di errori e negligenze sia nella pianificazione sia nella risposta da parte delle agenzia di regolamentazione e controllo e dello stesso governo.</a:t>
            </a:r>
          </a:p>
          <a:p>
            <a:r>
              <a:rPr lang="it-IT" altLang="nb-NO" dirty="0" smtClean="0"/>
              <a:t>Un punto estremamente critico è identificato  nel fatto </a:t>
            </a:r>
            <a:r>
              <a:rPr lang="it-IT" altLang="nb-NO" b="1" dirty="0" smtClean="0"/>
              <a:t>che i burocrati pongono gli interessi della propria organizzazione al di sopra del loro dovere supremo: quello di proteggere la sicurezza della popolazione. </a:t>
            </a:r>
          </a:p>
          <a:p>
            <a:endParaRPr lang="it-IT" altLang="nb-NO" dirty="0" smtClean="0"/>
          </a:p>
        </p:txBody>
      </p:sp>
    </p:spTree>
    <p:extLst>
      <p:ext uri="{BB962C8B-B14F-4D97-AF65-F5344CB8AC3E}">
        <p14:creationId xmlns:p14="http://schemas.microsoft.com/office/powerpoint/2010/main" val="351602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187355" y="404812"/>
            <a:ext cx="10126639" cy="1546817"/>
          </a:xfrm>
        </p:spPr>
        <p:txBody>
          <a:bodyPr>
            <a:normAutofit fontScale="90000"/>
          </a:bodyPr>
          <a:lstStyle/>
          <a:p>
            <a:r>
              <a:rPr lang="nn-NO" altLang="nb-NO" sz="2800" u="sng" dirty="0" smtClean="0"/>
              <a:t/>
            </a:r>
            <a:br>
              <a:rPr lang="nn-NO" altLang="nb-NO" sz="2800" u="sng" dirty="0" smtClean="0"/>
            </a:br>
            <a:r>
              <a:rPr lang="it-IT" sz="3600" b="1" i="1" dirty="0" smtClean="0">
                <a:solidFill>
                  <a:schemeClr val="accent1"/>
                </a:solidFill>
              </a:rPr>
              <a:t>Messaggio di </a:t>
            </a:r>
            <a:r>
              <a:rPr lang="it-IT" sz="3600" b="1" i="1" dirty="0" err="1" smtClean="0">
                <a:solidFill>
                  <a:schemeClr val="accent1"/>
                </a:solidFill>
              </a:rPr>
              <a:t>Kiyoshi</a:t>
            </a:r>
            <a:r>
              <a:rPr lang="it-IT" sz="3600" b="1" i="1" dirty="0" smtClean="0">
                <a:solidFill>
                  <a:schemeClr val="accent1"/>
                </a:solidFill>
              </a:rPr>
              <a:t> </a:t>
            </a:r>
            <a:r>
              <a:rPr lang="it-IT" sz="3600" b="1" i="1" dirty="0" err="1" smtClean="0">
                <a:solidFill>
                  <a:schemeClr val="accent1"/>
                </a:solidFill>
              </a:rPr>
              <a:t>Kurokawa</a:t>
            </a:r>
            <a:r>
              <a:rPr lang="it-IT" sz="3600" b="1" i="1" dirty="0" smtClean="0">
                <a:solidFill>
                  <a:schemeClr val="accent1"/>
                </a:solidFill>
              </a:rPr>
              <a:t> (medico), chairman della Commissione indipendente di inchiesta sull’ incidente nucleare di Fukushima</a:t>
            </a:r>
            <a:r>
              <a:rPr lang="en-US" sz="3600" b="1" i="1" dirty="0">
                <a:solidFill>
                  <a:schemeClr val="accent1"/>
                </a:solidFill>
              </a:rPr>
              <a:t/>
            </a:r>
            <a:br>
              <a:rPr lang="en-US" sz="3600" b="1" i="1" dirty="0">
                <a:solidFill>
                  <a:schemeClr val="accent1"/>
                </a:solidFill>
              </a:rPr>
            </a:br>
            <a:r>
              <a:rPr lang="nn-NO" altLang="nb-NO" sz="2800" u="sng" dirty="0" smtClean="0"/>
              <a:t/>
            </a:r>
            <a:br>
              <a:rPr lang="nn-NO" altLang="nb-NO" sz="2800" u="sng" dirty="0" smtClean="0"/>
            </a:br>
            <a:endParaRPr lang="nb-NO" altLang="nb-NO" sz="2800" dirty="0"/>
          </a:p>
        </p:txBody>
      </p:sp>
      <p:sp>
        <p:nvSpPr>
          <p:cNvPr id="40963" name="Content Placeholder 2"/>
          <p:cNvSpPr>
            <a:spLocks noGrp="1"/>
          </p:cNvSpPr>
          <p:nvPr>
            <p:ph idx="1"/>
          </p:nvPr>
        </p:nvSpPr>
        <p:spPr>
          <a:xfrm>
            <a:off x="1255594" y="1828800"/>
            <a:ext cx="8966320" cy="4695825"/>
          </a:xfrm>
        </p:spPr>
        <p:txBody>
          <a:bodyPr>
            <a:normAutofit/>
          </a:bodyPr>
          <a:lstStyle/>
          <a:p>
            <a:pPr marL="0" indent="0">
              <a:buNone/>
            </a:pPr>
            <a:endParaRPr lang="it-IT" altLang="nb-NO" sz="2400" dirty="0" smtClean="0"/>
          </a:p>
          <a:p>
            <a:r>
              <a:rPr lang="it-IT" altLang="nb-NO" sz="2400" dirty="0" smtClean="0"/>
              <a:t>Dobbiamo ammettere, con grande pena, che questo </a:t>
            </a:r>
            <a:r>
              <a:rPr lang="it-IT" altLang="nb-NO" sz="2400" dirty="0"/>
              <a:t>disastro non solo  è  </a:t>
            </a:r>
            <a:r>
              <a:rPr lang="it-IT" altLang="nb-NO" sz="2400" dirty="0" smtClean="0"/>
              <a:t>di origine umana, ma più precisamente </a:t>
            </a:r>
            <a:r>
              <a:rPr lang="it-IT" altLang="nb-NO" sz="2400" b="1" dirty="0" smtClean="0"/>
              <a:t>“made in Japan”. </a:t>
            </a:r>
          </a:p>
          <a:p>
            <a:r>
              <a:rPr lang="it-IT" altLang="nb-NO" sz="2400" dirty="0" smtClean="0"/>
              <a:t>Dobbiamo riconoscere che è un certo tipo di mentalità ad aver favorito la negligenza che ha portato al disastro.</a:t>
            </a:r>
          </a:p>
          <a:p>
            <a:r>
              <a:rPr lang="it-IT" altLang="nb-NO" sz="2400" dirty="0" smtClean="0"/>
              <a:t>Le cause fondamentali vanno ricercate in alcuni tratti e convenzioni profondamente radicate nella nostra cultura: la nostra riluttanza a mettere in discussione l’ autorità , la nostra devozione alle regole, … la nostra insularità. </a:t>
            </a:r>
          </a:p>
          <a:p>
            <a:endParaRPr lang="it-IT" altLang="nb-NO" sz="2400" dirty="0"/>
          </a:p>
          <a:p>
            <a:pPr marL="0" indent="0">
              <a:buNone/>
            </a:pPr>
            <a:r>
              <a:rPr lang="it-IT" altLang="nb-NO" sz="2400" i="1" dirty="0" smtClean="0"/>
              <a:t>[traduzione dall’inglese mia, non letterale]</a:t>
            </a:r>
          </a:p>
        </p:txBody>
      </p:sp>
    </p:spTree>
    <p:extLst>
      <p:ext uri="{BB962C8B-B14F-4D97-AF65-F5344CB8AC3E}">
        <p14:creationId xmlns:p14="http://schemas.microsoft.com/office/powerpoint/2010/main" val="104465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b="1" dirty="0" smtClean="0">
                <a:solidFill>
                  <a:srgbClr val="0070C0"/>
                </a:solidFill>
              </a:rPr>
              <a:t>Dopo il terremoto de L’Aquila del 6 aprile 2009 ( 1)</a:t>
            </a:r>
            <a:endParaRPr lang="it-IT" sz="3200" b="1" dirty="0">
              <a:solidFill>
                <a:srgbClr val="0070C0"/>
              </a:solidFill>
            </a:endParaRPr>
          </a:p>
        </p:txBody>
      </p:sp>
      <p:sp>
        <p:nvSpPr>
          <p:cNvPr id="3" name="Content Placeholder 2"/>
          <p:cNvSpPr>
            <a:spLocks noGrp="1"/>
          </p:cNvSpPr>
          <p:nvPr>
            <p:ph idx="1"/>
          </p:nvPr>
        </p:nvSpPr>
        <p:spPr/>
        <p:txBody>
          <a:bodyPr>
            <a:normAutofit/>
          </a:bodyPr>
          <a:lstStyle/>
          <a:p>
            <a:r>
              <a:rPr lang="it-IT" dirty="0" smtClean="0"/>
              <a:t>La vicenda processuale</a:t>
            </a:r>
          </a:p>
          <a:p>
            <a:r>
              <a:rPr lang="it-IT" dirty="0" smtClean="0"/>
              <a:t>La manipolazione </a:t>
            </a:r>
            <a:r>
              <a:rPr lang="it-IT" dirty="0" smtClean="0"/>
              <a:t>dell’informazione</a:t>
            </a:r>
          </a:p>
          <a:p>
            <a:r>
              <a:rPr lang="it-IT" dirty="0"/>
              <a:t>Divisioni aspre fra innocentisti e colpevolisti</a:t>
            </a:r>
          </a:p>
          <a:p>
            <a:r>
              <a:rPr lang="it-IT" dirty="0" smtClean="0"/>
              <a:t>Tutti </a:t>
            </a:r>
            <a:r>
              <a:rPr lang="it-IT" dirty="0" smtClean="0"/>
              <a:t>avvocati, magistrati, giuristi improvvisati </a:t>
            </a:r>
          </a:p>
          <a:p>
            <a:r>
              <a:rPr lang="it-IT" dirty="0" smtClean="0"/>
              <a:t>Mancanza </a:t>
            </a:r>
            <a:r>
              <a:rPr lang="it-IT" dirty="0" smtClean="0"/>
              <a:t>di una discussione più ampia, articolata e partecipata</a:t>
            </a:r>
            <a:endParaRPr lang="it-IT" dirty="0"/>
          </a:p>
          <a:p>
            <a:endParaRPr lang="it-IT" dirty="0" smtClean="0"/>
          </a:p>
          <a:p>
            <a:endParaRPr lang="it-IT" dirty="0" smtClean="0"/>
          </a:p>
          <a:p>
            <a:endParaRPr lang="en-US" dirty="0"/>
          </a:p>
        </p:txBody>
      </p:sp>
    </p:spTree>
    <p:extLst>
      <p:ext uri="{BB962C8B-B14F-4D97-AF65-F5344CB8AC3E}">
        <p14:creationId xmlns:p14="http://schemas.microsoft.com/office/powerpoint/2010/main" val="532800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b="1" dirty="0" smtClean="0">
                <a:solidFill>
                  <a:srgbClr val="0070C0"/>
                </a:solidFill>
              </a:rPr>
              <a:t>Dopo il terremoto di L’Aquila del 6 aprile 2009  (2)</a:t>
            </a:r>
            <a:endParaRPr lang="it-IT" sz="3200" b="1" dirty="0">
              <a:solidFill>
                <a:srgbClr val="0070C0"/>
              </a:solidFill>
            </a:endParaRPr>
          </a:p>
        </p:txBody>
      </p:sp>
      <p:sp>
        <p:nvSpPr>
          <p:cNvPr id="3" name="Content Placeholder 2"/>
          <p:cNvSpPr>
            <a:spLocks noGrp="1"/>
          </p:cNvSpPr>
          <p:nvPr>
            <p:ph idx="1"/>
          </p:nvPr>
        </p:nvSpPr>
        <p:spPr>
          <a:xfrm>
            <a:off x="838200" y="1760561"/>
            <a:ext cx="10515600" cy="4320868"/>
          </a:xfrm>
        </p:spPr>
        <p:txBody>
          <a:bodyPr>
            <a:normAutofit/>
          </a:bodyPr>
          <a:lstStyle/>
          <a:p>
            <a:r>
              <a:rPr lang="it-IT" altLang="nb-NO" dirty="0" smtClean="0"/>
              <a:t>Il governo italiano nomina* una Commissione di 10 membri, tutti esperti in sismologia e scienze della terra con il mandato di valutare la conoscenza scientifica sulla prevedibilità dei terremoti e indicare delle linee guida per l’attuazione di </a:t>
            </a:r>
            <a:r>
              <a:rPr lang="it-IT" altLang="nb-NO" i="1" dirty="0" err="1" smtClean="0"/>
              <a:t>operational</a:t>
            </a:r>
            <a:r>
              <a:rPr lang="it-IT" altLang="nb-NO" i="1" dirty="0" smtClean="0"/>
              <a:t> </a:t>
            </a:r>
            <a:r>
              <a:rPr lang="it-IT" altLang="nb-NO" i="1" dirty="0" err="1" smtClean="0"/>
              <a:t>earthquake</a:t>
            </a:r>
            <a:r>
              <a:rPr lang="it-IT" altLang="nb-NO" i="1" dirty="0" smtClean="0"/>
              <a:t> </a:t>
            </a:r>
            <a:r>
              <a:rPr lang="it-IT" altLang="nb-NO" i="1" dirty="0" err="1" smtClean="0"/>
              <a:t>forecasting</a:t>
            </a:r>
            <a:r>
              <a:rPr lang="it-IT" altLang="nb-NO" dirty="0" smtClean="0"/>
              <a:t>. (una previsione operativa dei terremoti?)</a:t>
            </a:r>
          </a:p>
          <a:p>
            <a:r>
              <a:rPr lang="it-IT" dirty="0" smtClean="0"/>
              <a:t>Il rapporto viene  consegnato il </a:t>
            </a:r>
            <a:r>
              <a:rPr lang="it-IT" u="sng" dirty="0" smtClean="0"/>
              <a:t>30 maggio del 2011. </a:t>
            </a:r>
          </a:p>
          <a:p>
            <a:r>
              <a:rPr lang="it-IT" dirty="0" smtClean="0"/>
              <a:t>Nella prefazione, la Commissione riconosce il </a:t>
            </a:r>
            <a:r>
              <a:rPr lang="it-IT" i="1" dirty="0" smtClean="0"/>
              <a:t>generoso sostegno del Dipartimento Italiano della protezione civile</a:t>
            </a:r>
            <a:r>
              <a:rPr lang="it-IT" dirty="0" smtClean="0"/>
              <a:t>, e in particolare </a:t>
            </a:r>
            <a:r>
              <a:rPr lang="it-IT" i="1" dirty="0" smtClean="0"/>
              <a:t>l’incoraggiamento del Dr. Guido Bertolaso e del Prof. Mauro Dolce</a:t>
            </a:r>
            <a:r>
              <a:rPr lang="it-IT" dirty="0" smtClean="0"/>
              <a:t>.</a:t>
            </a:r>
            <a:r>
              <a:rPr lang="it-IT" sz="2400" i="1" dirty="0" smtClean="0"/>
              <a:t> </a:t>
            </a:r>
            <a:endParaRPr lang="it-IT" sz="2400" i="1" dirty="0" smtClean="0"/>
          </a:p>
          <a:p>
            <a:pPr marL="0" indent="0">
              <a:buNone/>
            </a:pPr>
            <a:r>
              <a:rPr lang="it-IT" sz="2400" i="1" dirty="0" smtClean="0"/>
              <a:t>* [non ho trovato la data di nomina]</a:t>
            </a:r>
            <a:endParaRPr lang="it-IT" sz="2400" i="1" dirty="0"/>
          </a:p>
        </p:txBody>
      </p:sp>
    </p:spTree>
    <p:extLst>
      <p:ext uri="{BB962C8B-B14F-4D97-AF65-F5344CB8AC3E}">
        <p14:creationId xmlns:p14="http://schemas.microsoft.com/office/powerpoint/2010/main" val="4109485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466"/>
            <a:ext cx="10515600" cy="617514"/>
          </a:xfrm>
        </p:spPr>
        <p:txBody>
          <a:bodyPr>
            <a:normAutofit/>
          </a:bodyPr>
          <a:lstStyle/>
          <a:p>
            <a:r>
              <a:rPr lang="it-IT" sz="3200" b="1" dirty="0" smtClean="0">
                <a:solidFill>
                  <a:srgbClr val="0070C0"/>
                </a:solidFill>
              </a:rPr>
              <a:t>Dopo il terremoto de L’Aquila del 6 aprile 2009 (3)</a:t>
            </a:r>
            <a:endParaRPr lang="it-IT" sz="3200" b="1" dirty="0"/>
          </a:p>
        </p:txBody>
      </p:sp>
      <p:sp>
        <p:nvSpPr>
          <p:cNvPr id="3" name="Content Placeholder 2"/>
          <p:cNvSpPr>
            <a:spLocks noGrp="1"/>
          </p:cNvSpPr>
          <p:nvPr>
            <p:ph idx="1"/>
          </p:nvPr>
        </p:nvSpPr>
        <p:spPr>
          <a:xfrm>
            <a:off x="838200" y="900752"/>
            <a:ext cx="10515600" cy="5841241"/>
          </a:xfrm>
        </p:spPr>
        <p:txBody>
          <a:bodyPr>
            <a:noAutofit/>
          </a:bodyPr>
          <a:lstStyle/>
          <a:p>
            <a:pPr>
              <a:lnSpc>
                <a:spcPct val="100000"/>
              </a:lnSpc>
            </a:pPr>
            <a:r>
              <a:rPr lang="it-IT" sz="2400" dirty="0" smtClean="0"/>
              <a:t>Il 5 ottobre 2010, il quarto </a:t>
            </a:r>
            <a:r>
              <a:rPr lang="it-IT" sz="2400" b="1" dirty="0" smtClean="0"/>
              <a:t>governo Berlusconi </a:t>
            </a:r>
            <a:r>
              <a:rPr lang="it-IT" sz="2400" dirty="0" smtClean="0"/>
              <a:t>nomina  Bernardo De Bernardinis  Presidente dell’ISPRA (Istituto Superiore per la Protezione e la Ricerca Ambientale. Quattro mesi prima  De Bernardinis aveva ricevuto l’avviso di garanzia in relazione alla riunione della CGR.</a:t>
            </a:r>
          </a:p>
          <a:p>
            <a:pPr lvl="0">
              <a:lnSpc>
                <a:spcPct val="100000"/>
              </a:lnSpc>
            </a:pPr>
            <a:r>
              <a:rPr lang="it-IT" sz="2400" dirty="0" smtClean="0"/>
              <a:t>Il 14 gennaio 2014, quando De Bernardinis è già stato condannato in primo grado,  il  </a:t>
            </a:r>
            <a:r>
              <a:rPr lang="it-IT" sz="2400" b="1" dirty="0" smtClean="0"/>
              <a:t>Governo Letta</a:t>
            </a:r>
            <a:r>
              <a:rPr lang="it-IT" sz="2400" dirty="0" smtClean="0"/>
              <a:t>, sentite le Commissioni parlamentari competenti, conferma la sua nomina.</a:t>
            </a:r>
          </a:p>
          <a:p>
            <a:pPr lvl="0">
              <a:lnSpc>
                <a:spcPct val="100000"/>
              </a:lnSpc>
            </a:pPr>
            <a:r>
              <a:rPr lang="it-IT" sz="2400" dirty="0" smtClean="0"/>
              <a:t>Il 3 marzo 2014</a:t>
            </a:r>
            <a:r>
              <a:rPr lang="it-IT" sz="2400" b="1" dirty="0" smtClean="0"/>
              <a:t>,  la Corte dei Conti </a:t>
            </a:r>
            <a:r>
              <a:rPr lang="it-IT" sz="2400" dirty="0" smtClean="0"/>
              <a:t>invia un quesito alla presidenza del Consiglio dei Ministri sulla compatibilità della nomina di De Bernardinis.</a:t>
            </a:r>
          </a:p>
          <a:p>
            <a:pPr lvl="0">
              <a:lnSpc>
                <a:spcPct val="100000"/>
              </a:lnSpc>
            </a:pPr>
            <a:r>
              <a:rPr lang="it-IT" sz="2400" dirty="0" smtClean="0"/>
              <a:t>Il 2 aprile 2014 l’ufficio del Primo Ministro</a:t>
            </a:r>
            <a:r>
              <a:rPr lang="it-IT" sz="2400" b="1" dirty="0" smtClean="0"/>
              <a:t>, governo </a:t>
            </a:r>
            <a:r>
              <a:rPr lang="it-IT" sz="2400" b="1" dirty="0" err="1" smtClean="0"/>
              <a:t>Renzi</a:t>
            </a:r>
            <a:r>
              <a:rPr lang="it-IT" sz="2400" dirty="0" smtClean="0"/>
              <a:t>, risponde che il verdetto di primo grado è sospeso in attesa dell’appello, e che in ogni caso  l’omicidio colposo plurimo non è uno dei reati contro la pubblica amministrazione per cui è prevista l’interdizione dai pubblici uffici.</a:t>
            </a:r>
          </a:p>
          <a:p>
            <a:pPr marL="0" lvl="0" indent="0">
              <a:buNone/>
            </a:pPr>
            <a:endParaRPr lang="it-IT" dirty="0"/>
          </a:p>
        </p:txBody>
      </p:sp>
    </p:spTree>
    <p:extLst>
      <p:ext uri="{BB962C8B-B14F-4D97-AF65-F5344CB8AC3E}">
        <p14:creationId xmlns:p14="http://schemas.microsoft.com/office/powerpoint/2010/main" val="923554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90720"/>
          </a:xfrm>
        </p:spPr>
        <p:txBody>
          <a:bodyPr>
            <a:normAutofit fontScale="90000"/>
          </a:bodyPr>
          <a:lstStyle/>
          <a:p>
            <a:r>
              <a:rPr lang="it-IT" sz="3600" b="1" dirty="0">
                <a:solidFill>
                  <a:srgbClr val="0070C0"/>
                </a:solidFill>
              </a:rPr>
              <a:t>Dalla testimonianza di Anna P. </a:t>
            </a:r>
            <a:r>
              <a:rPr lang="it-IT" sz="3600" b="1" dirty="0" err="1">
                <a:solidFill>
                  <a:srgbClr val="0070C0"/>
                </a:solidFill>
              </a:rPr>
              <a:t>Colasacco</a:t>
            </a:r>
            <a:r>
              <a:rPr lang="it-IT" sz="3600" b="1" dirty="0">
                <a:solidFill>
                  <a:srgbClr val="0070C0"/>
                </a:solidFill>
              </a:rPr>
              <a:t>  al convegno “</a:t>
            </a:r>
            <a:r>
              <a:rPr lang="it-IT" sz="3600" b="1" i="1" dirty="0">
                <a:solidFill>
                  <a:srgbClr val="0070C0"/>
                </a:solidFill>
              </a:rPr>
              <a:t>L’Aquila, il racconto oltre la sentenza</a:t>
            </a:r>
            <a:r>
              <a:rPr lang="it-IT" sz="3600" b="1" dirty="0">
                <a:solidFill>
                  <a:srgbClr val="0070C0"/>
                </a:solidFill>
              </a:rPr>
              <a:t>”, </a:t>
            </a:r>
            <a:r>
              <a:rPr lang="it-IT" sz="3600" b="1" dirty="0" smtClean="0">
                <a:solidFill>
                  <a:srgbClr val="0070C0"/>
                </a:solidFill>
              </a:rPr>
              <a:t>Università </a:t>
            </a:r>
            <a:r>
              <a:rPr lang="it-IT" sz="3600" b="1" dirty="0">
                <a:solidFill>
                  <a:srgbClr val="0070C0"/>
                </a:solidFill>
              </a:rPr>
              <a:t>di </a:t>
            </a:r>
            <a:r>
              <a:rPr lang="it-IT" sz="3600" b="1" dirty="0" smtClean="0">
                <a:solidFill>
                  <a:srgbClr val="0070C0"/>
                </a:solidFill>
              </a:rPr>
              <a:t>Milano-Bicocca,</a:t>
            </a:r>
            <a:r>
              <a:rPr lang="it-IT" sz="3600" dirty="0" smtClean="0">
                <a:solidFill>
                  <a:srgbClr val="0070C0"/>
                </a:solidFill>
              </a:rPr>
              <a:t/>
            </a:r>
            <a:br>
              <a:rPr lang="it-IT" sz="3600" dirty="0" smtClean="0">
                <a:solidFill>
                  <a:srgbClr val="0070C0"/>
                </a:solidFill>
              </a:rPr>
            </a:br>
            <a:r>
              <a:rPr lang="it-IT" sz="3600" dirty="0" smtClean="0">
                <a:solidFill>
                  <a:srgbClr val="0070C0"/>
                </a:solidFill>
              </a:rPr>
              <a:t> </a:t>
            </a:r>
            <a:r>
              <a:rPr lang="it-IT" sz="2700" b="1" dirty="0" smtClean="0">
                <a:solidFill>
                  <a:srgbClr val="0070C0"/>
                </a:solidFill>
              </a:rPr>
              <a:t>30 </a:t>
            </a:r>
            <a:r>
              <a:rPr lang="it-IT" sz="2700" b="1" dirty="0">
                <a:solidFill>
                  <a:srgbClr val="0070C0"/>
                </a:solidFill>
              </a:rPr>
              <a:t>Maggio del 2013 </a:t>
            </a:r>
            <a:r>
              <a:rPr lang="en-US" dirty="0">
                <a:solidFill>
                  <a:srgbClr val="0070C0"/>
                </a:solidFill>
              </a:rPr>
              <a:t> </a:t>
            </a:r>
          </a:p>
        </p:txBody>
      </p:sp>
      <p:sp>
        <p:nvSpPr>
          <p:cNvPr id="3" name="Content Placeholder 2"/>
          <p:cNvSpPr>
            <a:spLocks noGrp="1"/>
          </p:cNvSpPr>
          <p:nvPr>
            <p:ph idx="1"/>
          </p:nvPr>
        </p:nvSpPr>
        <p:spPr>
          <a:xfrm>
            <a:off x="838200" y="1771035"/>
            <a:ext cx="10515600" cy="4738948"/>
          </a:xfrm>
        </p:spPr>
        <p:txBody>
          <a:bodyPr>
            <a:noAutofit/>
          </a:bodyPr>
          <a:lstStyle/>
          <a:p>
            <a:pPr marL="0" indent="0">
              <a:buNone/>
            </a:pPr>
            <a:r>
              <a:rPr lang="it-IT" sz="2400" dirty="0"/>
              <a:t>L’Aquila è sempre stata “terra ballerina</a:t>
            </a:r>
            <a:r>
              <a:rPr lang="it-IT" sz="2400" dirty="0" smtClean="0"/>
              <a:t>” … Gli </a:t>
            </a:r>
            <a:r>
              <a:rPr lang="it-IT" sz="2400" dirty="0"/>
              <a:t>aquilani sono, quindi, abituati a convivere con le scosse di terremoto. </a:t>
            </a:r>
            <a:r>
              <a:rPr lang="it-IT" sz="2400" dirty="0" smtClean="0"/>
              <a:t>… Mi </a:t>
            </a:r>
            <a:r>
              <a:rPr lang="it-IT" sz="2400" dirty="0"/>
              <a:t>riferisco alla tradizione tramandata da padre in figlio, a quelle tradizioni dettate dal buon senso e dallo spirito di sopravvivenza. </a:t>
            </a:r>
            <a:r>
              <a:rPr lang="it-IT" sz="2400" dirty="0" smtClean="0"/>
              <a:t>… Lo </a:t>
            </a:r>
            <a:r>
              <a:rPr lang="it-IT" sz="2400" dirty="0"/>
              <a:t>hanno fatto con noi bambini, lo abbiamo sempre fatto noi con i nostri figli: alla prima scossa, si esce di casa e ci si raccoglie in uno spazio </a:t>
            </a:r>
            <a:r>
              <a:rPr lang="it-IT" sz="2400" dirty="0" smtClean="0"/>
              <a:t>aperto. … </a:t>
            </a:r>
            <a:r>
              <a:rPr lang="it-IT" sz="2400" dirty="0"/>
              <a:t>La terra ballava e gli aquilani stavano all’erta. Chi con più coraggio, chi con meno. </a:t>
            </a:r>
            <a:endParaRPr lang="it-IT" sz="2400" dirty="0" smtClean="0"/>
          </a:p>
          <a:p>
            <a:pPr marL="0" indent="0">
              <a:buNone/>
            </a:pPr>
            <a:r>
              <a:rPr lang="it-IT" sz="2400" dirty="0" smtClean="0"/>
              <a:t>... Seppi </a:t>
            </a:r>
            <a:r>
              <a:rPr lang="it-IT" sz="2400" dirty="0"/>
              <a:t>anche, però, che la sera precedente </a:t>
            </a:r>
            <a:r>
              <a:rPr lang="en-US" sz="2400" dirty="0"/>
              <a:t> </a:t>
            </a:r>
            <a:r>
              <a:rPr lang="it-IT" sz="2400" dirty="0"/>
              <a:t>si era riunita a L’Aquila la Commissione Grandi Rischi.</a:t>
            </a:r>
            <a:endParaRPr lang="en-US" sz="2400" dirty="0"/>
          </a:p>
          <a:p>
            <a:pPr marL="0" indent="0">
              <a:buNone/>
            </a:pPr>
            <a:r>
              <a:rPr lang="it-IT" sz="2400" dirty="0" smtClean="0"/>
              <a:t>.. Sta </a:t>
            </a:r>
            <a:r>
              <a:rPr lang="it-IT" sz="2400" dirty="0"/>
              <a:t>scaricando, pensavo, niente panico</a:t>
            </a:r>
            <a:r>
              <a:rPr lang="it-IT" sz="2400" dirty="0" smtClean="0"/>
              <a:t>. … </a:t>
            </a:r>
            <a:r>
              <a:rPr lang="it-IT" sz="2400" dirty="0"/>
              <a:t>Restiamo in casa. </a:t>
            </a:r>
            <a:r>
              <a:rPr lang="it-IT" sz="2400" dirty="0" smtClean="0"/>
              <a:t>… </a:t>
            </a:r>
            <a:r>
              <a:rPr lang="it-IT" sz="2400" b="1" dirty="0"/>
              <a:t>Non pensiamo assolutamente di fare ciò che avevamo sempre fatto, prima di allora, sin da quando eravamo bambini. </a:t>
            </a:r>
            <a:r>
              <a:rPr lang="it-IT" sz="2400" dirty="0"/>
              <a:t>Ciò che l’ esperienza dei nostri antenati ci aveva insegnato. </a:t>
            </a:r>
            <a:r>
              <a:rPr lang="it-IT" sz="2400" dirty="0" smtClean="0"/>
              <a:t>…</a:t>
            </a:r>
            <a:endParaRPr lang="en-US" sz="2400" dirty="0"/>
          </a:p>
        </p:txBody>
      </p:sp>
    </p:spTree>
    <p:extLst>
      <p:ext uri="{BB962C8B-B14F-4D97-AF65-F5344CB8AC3E}">
        <p14:creationId xmlns:p14="http://schemas.microsoft.com/office/powerpoint/2010/main" val="377090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38200" y="365125"/>
            <a:ext cx="10515600" cy="1122481"/>
          </a:xfrm>
        </p:spPr>
        <p:txBody>
          <a:bodyPr>
            <a:normAutofit/>
          </a:bodyPr>
          <a:lstStyle/>
          <a:p>
            <a:r>
              <a:rPr lang="it-IT" sz="3200" b="1" dirty="0" smtClean="0">
                <a:solidFill>
                  <a:srgbClr val="0070C0"/>
                </a:solidFill>
              </a:rPr>
              <a:t>Anche in Giappone, una tradizione </a:t>
            </a:r>
            <a:r>
              <a:rPr lang="it-IT" sz="3200" b="1" dirty="0">
                <a:solidFill>
                  <a:srgbClr val="0070C0"/>
                </a:solidFill>
              </a:rPr>
              <a:t>tramandata da padre in </a:t>
            </a:r>
            <a:r>
              <a:rPr lang="it-IT" sz="3200" b="1" dirty="0" smtClean="0">
                <a:solidFill>
                  <a:srgbClr val="0070C0"/>
                </a:solidFill>
              </a:rPr>
              <a:t>figlio</a:t>
            </a:r>
            <a:endParaRPr lang="en-US" altLang="en-US" sz="3200" b="1" dirty="0">
              <a:solidFill>
                <a:srgbClr val="0070C0"/>
              </a:solidFill>
            </a:endParaRPr>
          </a:p>
        </p:txBody>
      </p:sp>
      <p:pic>
        <p:nvPicPr>
          <p:cNvPr id="46083" name="Picture 3" descr="21stones-articleLarge"/>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801771" y="2086046"/>
            <a:ext cx="6533297" cy="3768844"/>
          </a:xfrm>
        </p:spPr>
      </p:pic>
    </p:spTree>
    <p:extLst>
      <p:ext uri="{BB962C8B-B14F-4D97-AF65-F5344CB8AC3E}">
        <p14:creationId xmlns:p14="http://schemas.microsoft.com/office/powerpoint/2010/main" val="701711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837</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Verso la Cassazione Convegno Dibattito  Pescara 23/10/2015</vt:lpstr>
      <vt:lpstr>Dopo l’uragano Katrina del 28 Agosto 2005</vt:lpstr>
      <vt:lpstr> Dopo il terremoto e tsunami del 16 marzo 2011 e il connesso disastro nucleare di Fukushima Daiichi </vt:lpstr>
      <vt:lpstr> Messaggio di Kiyoshi Kurokawa (medico), chairman della Commissione indipendente di inchiesta sull’ incidente nucleare di Fukushima  </vt:lpstr>
      <vt:lpstr>Dopo il terremoto de L’Aquila del 6 aprile 2009 ( 1)</vt:lpstr>
      <vt:lpstr>Dopo il terremoto di L’Aquila del 6 aprile 2009  (2)</vt:lpstr>
      <vt:lpstr>Dopo il terremoto de L’Aquila del 6 aprile 2009 (3)</vt:lpstr>
      <vt:lpstr>Dalla testimonianza di Anna P. Colasacco  al convegno “L’Aquila, il racconto oltre la sentenza”, Università di Milano-Bicocca,  30 Maggio del 2013  </vt:lpstr>
      <vt:lpstr>Anche in Giappone, una tradizione tramandata da padre in figlio</vt:lpstr>
      <vt:lpstr>Da testimonianze e avvertimenti ad attrazioni turistiche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Convegno Dibattito Verso la Cassazione Pescara 23/10/2015</dc:title>
  <dc:creator>Bruna De Marchi</dc:creator>
  <cp:lastModifiedBy>Bruna De Marchi</cp:lastModifiedBy>
  <cp:revision>34</cp:revision>
  <dcterms:created xsi:type="dcterms:W3CDTF">2015-10-21T14:51:50Z</dcterms:created>
  <dcterms:modified xsi:type="dcterms:W3CDTF">2015-10-23T08:27:06Z</dcterms:modified>
</cp:coreProperties>
</file>