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5" r:id="rId9"/>
    <p:sldId id="284" r:id="rId10"/>
    <p:sldId id="263" r:id="rId11"/>
    <p:sldId id="266" r:id="rId12"/>
    <p:sldId id="262" r:id="rId13"/>
    <p:sldId id="267" r:id="rId14"/>
    <p:sldId id="281" r:id="rId15"/>
    <p:sldId id="282" r:id="rId16"/>
    <p:sldId id="264" r:id="rId17"/>
    <p:sldId id="268" r:id="rId18"/>
    <p:sldId id="269" r:id="rId19"/>
    <p:sldId id="270" r:id="rId20"/>
    <p:sldId id="271" r:id="rId21"/>
    <p:sldId id="279" r:id="rId22"/>
    <p:sldId id="276" r:id="rId23"/>
    <p:sldId id="280" r:id="rId24"/>
    <p:sldId id="272" r:id="rId25"/>
    <p:sldId id="273" r:id="rId26"/>
    <p:sldId id="283" r:id="rId27"/>
    <p:sldId id="274" r:id="rId28"/>
    <p:sldId id="278" r:id="rId29"/>
    <p:sldId id="275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i\LINCEI_NOVEMBRE2015\AQUIL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i\LINCEI_NOVEMBRE2015\AQUI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Terremoti</a:t>
            </a:r>
            <a:r>
              <a:rPr lang="en-US" dirty="0"/>
              <a:t> "</a:t>
            </a:r>
            <a:r>
              <a:rPr lang="en-US" dirty="0" err="1"/>
              <a:t>forti</a:t>
            </a:r>
            <a:r>
              <a:rPr lang="en-US" dirty="0"/>
              <a:t>" </a:t>
            </a:r>
            <a:r>
              <a:rPr lang="en-US" dirty="0" err="1" smtClean="0"/>
              <a:t>intorno</a:t>
            </a:r>
            <a:r>
              <a:rPr lang="en-US" dirty="0" smtClean="0"/>
              <a:t> a </a:t>
            </a:r>
            <a:r>
              <a:rPr lang="en-US" dirty="0"/>
              <a:t>L'Aquila</a:t>
            </a:r>
          </a:p>
        </c:rich>
      </c:tx>
      <c:layout/>
      <c:overlay val="1"/>
    </c:title>
    <c:plotArea>
      <c:layout/>
      <c:scatterChart>
        <c:scatterStyle val="lineMarker"/>
        <c:ser>
          <c:idx val="0"/>
          <c:order val="0"/>
          <c:tx>
            <c:v>Sismi storici</c:v>
          </c:tx>
          <c:spPr>
            <a:ln w="28575">
              <a:noFill/>
            </a:ln>
          </c:spPr>
          <c:dLbls>
            <c:dLblPos val="b"/>
            <c:showVal val="1"/>
            <c:showCatName val="1"/>
            <c:separator>; </c:separator>
          </c:dLbls>
          <c:xVal>
            <c:numRef>
              <c:f>Foglio1!$A$9:$A$17</c:f>
              <c:numCache>
                <c:formatCode>General</c:formatCode>
                <c:ptCount val="9"/>
                <c:pt idx="0">
                  <c:v>1315</c:v>
                </c:pt>
                <c:pt idx="1">
                  <c:v>1349</c:v>
                </c:pt>
                <c:pt idx="2">
                  <c:v>1461</c:v>
                </c:pt>
                <c:pt idx="3">
                  <c:v>1703</c:v>
                </c:pt>
                <c:pt idx="4">
                  <c:v>1762</c:v>
                </c:pt>
                <c:pt idx="5">
                  <c:v>1786</c:v>
                </c:pt>
                <c:pt idx="6">
                  <c:v>1958</c:v>
                </c:pt>
                <c:pt idx="7">
                  <c:v>1961</c:v>
                </c:pt>
                <c:pt idx="8">
                  <c:v>2009</c:v>
                </c:pt>
              </c:numCache>
            </c:numRef>
          </c:xVal>
          <c:yVal>
            <c:numRef>
              <c:f>Foglio1!$B$9:$B$17</c:f>
              <c:numCache>
                <c:formatCode>General</c:formatCode>
                <c:ptCount val="9"/>
                <c:pt idx="0">
                  <c:v>5.6</c:v>
                </c:pt>
                <c:pt idx="1">
                  <c:v>6.1</c:v>
                </c:pt>
                <c:pt idx="2">
                  <c:v>6.41</c:v>
                </c:pt>
                <c:pt idx="3">
                  <c:v>6.3</c:v>
                </c:pt>
                <c:pt idx="4">
                  <c:v>5.9</c:v>
                </c:pt>
                <c:pt idx="5">
                  <c:v>5.4</c:v>
                </c:pt>
                <c:pt idx="6">
                  <c:v>5.2</c:v>
                </c:pt>
                <c:pt idx="7">
                  <c:v>5.0999999999999996</c:v>
                </c:pt>
                <c:pt idx="8">
                  <c:v>6.3</c:v>
                </c:pt>
              </c:numCache>
            </c:numRef>
          </c:yVal>
        </c:ser>
        <c:dLbls>
          <c:showVal val="1"/>
        </c:dLbls>
        <c:axId val="65611648"/>
        <c:axId val="75713152"/>
      </c:scatterChart>
      <c:valAx>
        <c:axId val="65611648"/>
        <c:scaling>
          <c:orientation val="minMax"/>
          <c:max val="2100"/>
          <c:min val="1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Anno Domini</a:t>
                </a:r>
              </a:p>
            </c:rich>
          </c:tx>
          <c:layout/>
        </c:title>
        <c:numFmt formatCode="General" sourceLinked="1"/>
        <c:tickLblPos val="nextTo"/>
        <c:crossAx val="75713152"/>
        <c:crosses val="autoZero"/>
        <c:crossBetween val="midCat"/>
      </c:valAx>
      <c:valAx>
        <c:axId val="75713152"/>
        <c:scaling>
          <c:orientation val="minMax"/>
          <c:max val="8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Magnitudo</a:t>
                </a:r>
              </a:p>
            </c:rich>
          </c:tx>
          <c:layout/>
        </c:title>
        <c:numFmt formatCode="General" sourceLinked="1"/>
        <c:tickLblPos val="nextTo"/>
        <c:crossAx val="656116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"Periodi</a:t>
            </a:r>
            <a:r>
              <a:rPr lang="en-US" baseline="0"/>
              <a:t> di ritorno"</a:t>
            </a:r>
            <a:endParaRPr lang="en-US"/>
          </a:p>
        </c:rich>
      </c:tx>
      <c:layout/>
      <c:overlay val="1"/>
    </c:title>
    <c:plotArea>
      <c:layout/>
      <c:scatterChart>
        <c:scatterStyle val="lineMarker"/>
        <c:ser>
          <c:idx val="0"/>
          <c:order val="0"/>
          <c:tx>
            <c:v>Periodi di ritorno M &gt; 5</c:v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dLblPos val="r"/>
            <c:showVal val="1"/>
            <c:separator>
</c:separator>
          </c:dLbls>
          <c:xVal>
            <c:numRef>
              <c:f>Foglio1!$A$21:$A$28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Foglio1!$B$21:$B$28</c:f>
              <c:numCache>
                <c:formatCode>General</c:formatCode>
                <c:ptCount val="8"/>
                <c:pt idx="0">
                  <c:v>34</c:v>
                </c:pt>
                <c:pt idx="1">
                  <c:v>112</c:v>
                </c:pt>
                <c:pt idx="2">
                  <c:v>242</c:v>
                </c:pt>
                <c:pt idx="3">
                  <c:v>59</c:v>
                </c:pt>
                <c:pt idx="4">
                  <c:v>24</c:v>
                </c:pt>
                <c:pt idx="5">
                  <c:v>172</c:v>
                </c:pt>
                <c:pt idx="6">
                  <c:v>3</c:v>
                </c:pt>
                <c:pt idx="7">
                  <c:v>48</c:v>
                </c:pt>
              </c:numCache>
            </c:numRef>
          </c:yVal>
        </c:ser>
        <c:ser>
          <c:idx val="1"/>
          <c:order val="1"/>
          <c:tx>
            <c:v>Media periodi ritorno M &gt; 5</c:v>
          </c:tx>
          <c:spPr>
            <a:ln w="28575">
              <a:noFill/>
            </a:ln>
          </c:spPr>
          <c:dLbls>
            <c:dLblPos val="b"/>
            <c:showVal val="1"/>
          </c:dLbls>
          <c:xVal>
            <c:numRef>
              <c:f>Foglio1!$A$21:$A$28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Foglio1!$C$21:$C$28</c:f>
              <c:numCache>
                <c:formatCode>General</c:formatCode>
                <c:ptCount val="8"/>
                <c:pt idx="0">
                  <c:v>99</c:v>
                </c:pt>
                <c:pt idx="7">
                  <c:v>99</c:v>
                </c:pt>
              </c:numCache>
            </c:numRef>
          </c:yVal>
        </c:ser>
        <c:ser>
          <c:idx val="2"/>
          <c:order val="2"/>
          <c:tx>
            <c:v>Periodo di ritorno M &gt;6</c:v>
          </c:tx>
          <c:spPr>
            <a:ln w="28575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dLblPos val="t"/>
            <c:showVal val="1"/>
          </c:dLbls>
          <c:xVal>
            <c:numRef>
              <c:f>Foglio1!$A$21:$A$28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Foglio1!$D$21:$D$28</c:f>
              <c:numCache>
                <c:formatCode>General</c:formatCode>
                <c:ptCount val="8"/>
                <c:pt idx="1">
                  <c:v>112</c:v>
                </c:pt>
                <c:pt idx="2">
                  <c:v>242</c:v>
                </c:pt>
                <c:pt idx="7">
                  <c:v>306</c:v>
                </c:pt>
              </c:numCache>
            </c:numRef>
          </c:yVal>
        </c:ser>
        <c:axId val="72065408"/>
        <c:axId val="72067328"/>
      </c:scatterChart>
      <c:valAx>
        <c:axId val="7206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Terremoto Numero</a:t>
                </a:r>
              </a:p>
            </c:rich>
          </c:tx>
          <c:layout/>
        </c:title>
        <c:numFmt formatCode="General" sourceLinked="1"/>
        <c:tickLblPos val="nextTo"/>
        <c:crossAx val="72067328"/>
        <c:crosses val="autoZero"/>
        <c:crossBetween val="midCat"/>
      </c:valAx>
      <c:valAx>
        <c:axId val="72067328"/>
        <c:scaling>
          <c:orientation val="minMax"/>
          <c:max val="360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/>
                  <a:t>Anni dal Precedente Terremoto  </a:t>
                </a:r>
                <a:r>
                  <a:rPr lang="it-IT" dirty="0" smtClean="0"/>
                  <a:t>M&gt;5 o M &gt; 6</a:t>
                </a:r>
                <a:endParaRPr lang="it-IT" dirty="0"/>
              </a:p>
            </c:rich>
          </c:tx>
          <c:layout/>
        </c:title>
        <c:numFmt formatCode="General" sourceLinked="1"/>
        <c:tickLblPos val="nextTo"/>
        <c:crossAx val="72065408"/>
        <c:crosses val="autoZero"/>
        <c:crossBetween val="midCat"/>
      </c:val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0.63636</cdr:x>
      <cdr:y>0.16356</cdr:y>
    </cdr:from>
    <cdr:to>
      <cdr:x>0.81818</cdr:x>
      <cdr:y>0.22303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032448" y="792088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100" b="1" dirty="0" smtClean="0">
              <a:solidFill>
                <a:srgbClr val="FF0000"/>
              </a:solidFill>
            </a:rPr>
            <a:t>6 Aprile 2009</a:t>
          </a:r>
          <a:endParaRPr lang="it-IT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0.39773</cdr:x>
      <cdr:y>0.16356</cdr:y>
    </cdr:from>
    <cdr:to>
      <cdr:x>0.54545</cdr:x>
      <cdr:y>0.20816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520280" y="792088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Sisma 1703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0.53409</cdr:x>
      <cdr:y>0.32712</cdr:y>
    </cdr:from>
    <cdr:to>
      <cdr:x>0.67839</cdr:x>
      <cdr:y>0.51593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38437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0.56818</cdr:x>
      <cdr:y>0.31225</cdr:y>
    </cdr:from>
    <cdr:to>
      <cdr:x>0.68182</cdr:x>
      <cdr:y>0.35685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600400" y="1512168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306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0.23864</cdr:x>
      <cdr:y>0.34198</cdr:y>
    </cdr:from>
    <cdr:to>
      <cdr:x>0.45455</cdr:x>
      <cdr:y>0.34198</cdr:y>
    </cdr:to>
    <cdr:sp macro="" textlink="">
      <cdr:nvSpPr>
        <cdr:cNvPr id="7" name="Connettore 2 6"/>
        <cdr:cNvSpPr/>
      </cdr:nvSpPr>
      <cdr:spPr>
        <a:xfrm xmlns:a="http://schemas.openxmlformats.org/drawingml/2006/main">
          <a:off x="1512168" y="1656184"/>
          <a:ext cx="1368152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0.29545</cdr:x>
      <cdr:y>0.28251</cdr:y>
    </cdr:from>
    <cdr:to>
      <cdr:x>0.43976</cdr:x>
      <cdr:y>0.47132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1872208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b="1" dirty="0" smtClean="0"/>
            <a:t>242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0.125</cdr:x>
      <cdr:y>0.34198</cdr:y>
    </cdr:from>
    <cdr:to>
      <cdr:x>0.23864</cdr:x>
      <cdr:y>0.34198</cdr:y>
    </cdr:to>
    <cdr:sp macro="" textlink="">
      <cdr:nvSpPr>
        <cdr:cNvPr id="10" name="Connettore 2 9"/>
        <cdr:cNvSpPr/>
      </cdr:nvSpPr>
      <cdr:spPr>
        <a:xfrm xmlns:a="http://schemas.openxmlformats.org/drawingml/2006/main">
          <a:off x="792088" y="1656184"/>
          <a:ext cx="72008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0.14773</cdr:x>
      <cdr:y>0.25277</cdr:y>
    </cdr:from>
    <cdr:to>
      <cdr:x>0.29203</cdr:x>
      <cdr:y>0.44159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936104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0.14773</cdr:x>
      <cdr:y>0.28251</cdr:y>
    </cdr:from>
    <cdr:to>
      <cdr:x>0.25</cdr:x>
      <cdr:y>0.32712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936104" y="136815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112</a:t>
          </a:r>
          <a:endParaRPr lang="it-IT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0.62651</cdr:x>
      <cdr:y>0.11111</cdr:y>
    </cdr:from>
    <cdr:to>
      <cdr:x>0.80723</cdr:x>
      <cdr:y>0.19048</cdr:y>
    </cdr:to>
    <cdr:sp macro="" textlink="">
      <cdr:nvSpPr>
        <cdr:cNvPr id="2" name="Freccia a sinistra 1"/>
        <cdr:cNvSpPr/>
      </cdr:nvSpPr>
      <cdr:spPr>
        <a:xfrm xmlns:a="http://schemas.openxmlformats.org/drawingml/2006/main">
          <a:off x="3744416" y="504056"/>
          <a:ext cx="1080120" cy="360040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0.80723</cdr:x>
      <cdr:y>0.06349</cdr:y>
    </cdr:from>
    <cdr:to>
      <cdr:x>1</cdr:x>
      <cdr:y>0.19048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824536" y="288032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200" b="1" dirty="0" smtClean="0"/>
            <a:t>MAX</a:t>
          </a:r>
        </a:p>
        <a:p xmlns:a="http://schemas.openxmlformats.org/drawingml/2006/main">
          <a:pPr algn="ctr"/>
          <a:r>
            <a:rPr lang="it-IT" sz="1200" b="1" dirty="0" smtClean="0"/>
            <a:t>306 anni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0.63855</cdr:x>
      <cdr:y>0.8254</cdr:y>
    </cdr:from>
    <cdr:to>
      <cdr:x>0.80723</cdr:x>
      <cdr:y>0.90476</cdr:y>
    </cdr:to>
    <cdr:sp macro="" textlink="">
      <cdr:nvSpPr>
        <cdr:cNvPr id="4" name="Freccia a sinistra 3"/>
        <cdr:cNvSpPr/>
      </cdr:nvSpPr>
      <cdr:spPr>
        <a:xfrm xmlns:a="http://schemas.openxmlformats.org/drawingml/2006/main">
          <a:off x="3816424" y="3744416"/>
          <a:ext cx="1008112" cy="360040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0.83133</cdr:x>
      <cdr:y>0.80952</cdr:y>
    </cdr:from>
    <cdr:to>
      <cdr:x>0.96386</cdr:x>
      <cdr:y>0.93651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4968552" y="3672408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100" b="1" dirty="0" smtClean="0"/>
            <a:t>MIN</a:t>
          </a:r>
        </a:p>
        <a:p xmlns:a="http://schemas.openxmlformats.org/drawingml/2006/main">
          <a:pPr algn="ctr"/>
          <a:r>
            <a:rPr lang="it-IT" b="1" dirty="0" smtClean="0"/>
            <a:t>3 ANNI</a:t>
          </a:r>
          <a:endParaRPr lang="it-IT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D696-C078-441F-8498-B9095FF459F6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47C5-A5BE-48ED-BE8D-ACE193D054A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447C5-A5BE-48ED-BE8D-ACE193D054A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BA50-A56C-4886-88F1-C4662A1F6FD0}" type="datetimeFigureOut">
              <a:rPr lang="it-IT" smtClean="0"/>
              <a:pPr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D9F7-7B41-4C31-90D2-519A8B3D0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olo.rugarli@castaliaweb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CAcQjRxqFQoTCJ2mr7Wcs8gCFcdZGgodhnQAFA&amp;url=http://www.ilcomplottoforum.com/t15454-la-storia-del-lotto&amp;psig=AFQjCNHzZj4ncSAXU_qHNBUmhzFesEdwLg&amp;ust=14444056027109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.unina2.it/ciriam/download/terremoto/L'Aquila_Iervolino.pdf" TargetMode="External"/><Relationship Id="rId2" Type="http://schemas.openxmlformats.org/officeDocument/2006/relationships/hyperlink" Target="http://www.castaliaweb.com/ita/discussioni/DT212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9781118888865.ch10/summary" TargetMode="External"/><Relationship Id="rId4" Type="http://schemas.openxmlformats.org/officeDocument/2006/relationships/hyperlink" Target="http://www.provincia.laquila.it/provincia.laquila.it/icons/NuovaSedePrAQ/3I_REL._GEOSISMICA_EX_PALAZZO_GOVERNO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CAcQjRxqFQoTCLqPluWps8gCFQFLGgodN08GrQ&amp;url=http://www.meteoweb.eu/2013/05/lo-sciame-sismico-di-citta-di-castello-ecco-perche-trema-la-val-tiberina/202428/&amp;bvm=bv.104615367,d.bGQ&amp;psig=AFQjCNFABPw724m6iaZCxBwQKboyl_1zxQ&amp;ust=14444092060695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ILARIA RAMBALDI ONLUS</a:t>
            </a:r>
            <a:br>
              <a:rPr lang="it-IT" dirty="0" smtClean="0"/>
            </a:br>
            <a:r>
              <a:rPr lang="it-IT" dirty="0" smtClean="0"/>
              <a:t>“Verso la Cassazione”</a:t>
            </a:r>
            <a:br>
              <a:rPr lang="it-IT" dirty="0" smtClean="0"/>
            </a:br>
            <a:r>
              <a:rPr lang="it-IT" sz="2700" dirty="0" smtClean="0"/>
              <a:t>23 Ottobre 2015</a:t>
            </a:r>
            <a:br>
              <a:rPr lang="it-IT" sz="2700" dirty="0" smtClean="0"/>
            </a:br>
            <a:r>
              <a:rPr lang="it-IT" sz="2700" dirty="0" smtClean="0"/>
              <a:t>AURUM (Sala </a:t>
            </a:r>
            <a:r>
              <a:rPr lang="it-IT" sz="2700" dirty="0" err="1" smtClean="0"/>
              <a:t>D’Annunzio</a:t>
            </a:r>
            <a:r>
              <a:rPr lang="it-IT" sz="2700" dirty="0" smtClean="0"/>
              <a:t>) Pescara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704856" cy="2664296"/>
          </a:xfrm>
        </p:spPr>
        <p:txBody>
          <a:bodyPr>
            <a:normAutofit fontScale="62500" lnSpcReduction="20000"/>
          </a:bodyPr>
          <a:lstStyle/>
          <a:p>
            <a:r>
              <a:rPr lang="it-IT" sz="3800" b="1" dirty="0" smtClean="0">
                <a:solidFill>
                  <a:schemeClr val="tx1"/>
                </a:solidFill>
              </a:rPr>
              <a:t>Fallacie legate all’approccio probabilistico di normativa</a:t>
            </a:r>
          </a:p>
          <a:p>
            <a:r>
              <a:rPr lang="it-IT" sz="3800" b="1" dirty="0" smtClean="0">
                <a:solidFill>
                  <a:schemeClr val="tx1"/>
                </a:solidFill>
              </a:rPr>
              <a:t>volto alla determinazione della pericolosità sismica</a:t>
            </a: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900" dirty="0" smtClean="0">
                <a:solidFill>
                  <a:schemeClr val="tx1"/>
                </a:solidFill>
              </a:rPr>
              <a:t>Paolo </a:t>
            </a:r>
            <a:r>
              <a:rPr lang="it-IT" sz="2900" dirty="0" err="1" smtClean="0">
                <a:solidFill>
                  <a:schemeClr val="tx1"/>
                </a:solidFill>
              </a:rPr>
              <a:t>Rugarli</a:t>
            </a:r>
            <a:endParaRPr lang="it-IT" sz="2900" dirty="0" smtClean="0">
              <a:solidFill>
                <a:schemeClr val="tx1"/>
              </a:solidFill>
            </a:endParaRPr>
          </a:p>
          <a:p>
            <a:r>
              <a:rPr lang="it-IT" sz="2900" dirty="0" smtClean="0">
                <a:solidFill>
                  <a:schemeClr val="tx1"/>
                </a:solidFill>
              </a:rPr>
              <a:t>Ingegnere Strutturista</a:t>
            </a:r>
          </a:p>
          <a:p>
            <a:r>
              <a:rPr lang="it-IT" sz="2900" dirty="0" smtClean="0">
                <a:solidFill>
                  <a:schemeClr val="tx1"/>
                </a:solidFill>
              </a:rPr>
              <a:t>Castalia srl</a:t>
            </a:r>
          </a:p>
          <a:p>
            <a:r>
              <a:rPr lang="it-IT" sz="2900" dirty="0" smtClean="0">
                <a:solidFill>
                  <a:schemeClr val="tx1"/>
                </a:solidFill>
                <a:hlinkClick r:id="rId2"/>
              </a:rPr>
              <a:t>paolo.rugarli@castaliaweb.com</a:t>
            </a:r>
            <a:r>
              <a:rPr lang="it-IT" sz="2900" dirty="0" smtClean="0">
                <a:solidFill>
                  <a:schemeClr val="tx1"/>
                </a:solidFill>
              </a:rPr>
              <a:t> </a:t>
            </a:r>
          </a:p>
          <a:p>
            <a:endParaRPr lang="it-IT" sz="2900" dirty="0" smtClean="0">
              <a:solidFill>
                <a:schemeClr val="tx1"/>
              </a:solidFill>
            </a:endParaRPr>
          </a:p>
          <a:p>
            <a:r>
              <a:rPr lang="it-IT" sz="2900" dirty="0" smtClean="0">
                <a:solidFill>
                  <a:schemeClr val="tx1"/>
                </a:solidFill>
              </a:rPr>
              <a:t>INTERNATIONAL SEISMIC </a:t>
            </a:r>
            <a:r>
              <a:rPr lang="it-IT" sz="2900" smtClean="0">
                <a:solidFill>
                  <a:schemeClr val="tx1"/>
                </a:solidFill>
              </a:rPr>
              <a:t>SAFETY ORGANIZATION (ISSO)</a:t>
            </a:r>
            <a:endParaRPr lang="it-IT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b="1" dirty="0" smtClean="0"/>
              <a:t>“</a:t>
            </a:r>
            <a:r>
              <a:rPr lang="it-IT" b="1" dirty="0" smtClean="0"/>
              <a:t>Periodo di Ritorno”</a:t>
            </a:r>
            <a:br>
              <a:rPr lang="it-IT" b="1" dirty="0" smtClean="0"/>
            </a:br>
            <a:r>
              <a:rPr lang="it-IT" sz="3100" dirty="0" smtClean="0"/>
              <a:t>Concetto utilizzato nel Verbale della CGR del 31-3-2009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908920"/>
          </a:xfrm>
        </p:spPr>
        <p:txBody>
          <a:bodyPr/>
          <a:lstStyle/>
          <a:p>
            <a:r>
              <a:rPr lang="it-IT" dirty="0" smtClean="0"/>
              <a:t>“I forti terremoti in Abruzzo </a:t>
            </a:r>
            <a:r>
              <a:rPr lang="it-IT" b="1" dirty="0" smtClean="0">
                <a:solidFill>
                  <a:srgbClr val="FF0000"/>
                </a:solidFill>
              </a:rPr>
              <a:t>hanno periodi di ritorno molto lunghi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b="1" dirty="0" smtClean="0">
                <a:solidFill>
                  <a:srgbClr val="FF0000"/>
                </a:solidFill>
              </a:rPr>
              <a:t>Improbabile</a:t>
            </a:r>
            <a:r>
              <a:rPr lang="it-IT" dirty="0" smtClean="0"/>
              <a:t> che ci sia </a:t>
            </a:r>
            <a:r>
              <a:rPr lang="it-IT" b="1" dirty="0" smtClean="0">
                <a:solidFill>
                  <a:srgbClr val="FF0000"/>
                </a:solidFill>
              </a:rPr>
              <a:t>a breve</a:t>
            </a:r>
            <a:r>
              <a:rPr lang="it-IT" dirty="0" smtClean="0"/>
              <a:t> una scossa </a:t>
            </a:r>
            <a:r>
              <a:rPr lang="it-IT" b="1" dirty="0" smtClean="0">
                <a:solidFill>
                  <a:srgbClr val="FF0000"/>
                </a:solidFill>
              </a:rPr>
              <a:t>come quella</a:t>
            </a:r>
            <a:r>
              <a:rPr lang="it-IT" dirty="0" smtClean="0"/>
              <a:t> del 1703, pur se non si può escludere in maniera assoluta” 					(Verbale 31-3-2009)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00506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Il concetto di “periodo di ritorno” </a:t>
            </a:r>
            <a:r>
              <a:rPr lang="it-IT" b="1" dirty="0" smtClean="0">
                <a:solidFill>
                  <a:srgbClr val="FF0000"/>
                </a:solidFill>
              </a:rPr>
              <a:t>non ha solide basi geofisiche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o statistiche</a:t>
            </a:r>
            <a:r>
              <a:rPr lang="it-IT" b="1" dirty="0" smtClean="0"/>
              <a:t> ed è gravemente ingannevole perché, come per i giocatori del lotto, </a:t>
            </a:r>
            <a:r>
              <a:rPr lang="it-IT" b="1" dirty="0" smtClean="0">
                <a:solidFill>
                  <a:srgbClr val="FF0000"/>
                </a:solidFill>
              </a:rPr>
              <a:t>induce ad avere false attese su quando un terremoto possa o non possa verificarsi</a:t>
            </a:r>
            <a:r>
              <a:rPr lang="it-IT" b="1" dirty="0" smtClean="0"/>
              <a:t>.</a:t>
            </a:r>
          </a:p>
          <a:p>
            <a:pPr algn="just"/>
            <a:r>
              <a:rPr lang="it-IT" b="1" dirty="0" smtClean="0"/>
              <a:t>Se il 37 sulla ruota di Napoli non esce da 95 settimane, nulla questo ci dice sulla sua maggiore o minore probabilità di essere estratto alla prossima estrazione.</a:t>
            </a:r>
            <a:endParaRPr lang="it-IT" b="1" dirty="0"/>
          </a:p>
        </p:txBody>
      </p:sp>
      <p:pic>
        <p:nvPicPr>
          <p:cNvPr id="13314" name="Picture 2" descr="http://www.idealdieta.it/previsioni_lotto/previsione_lot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149080"/>
            <a:ext cx="1706013" cy="152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Contraddizioni palesi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“I forti terremoti in Abruzzo </a:t>
            </a:r>
            <a:r>
              <a:rPr lang="it-IT" b="1" dirty="0" smtClean="0">
                <a:solidFill>
                  <a:srgbClr val="FF0000"/>
                </a:solidFill>
              </a:rPr>
              <a:t>hanno </a:t>
            </a:r>
            <a:r>
              <a:rPr lang="it-IT" b="1" i="1" dirty="0" smtClean="0">
                <a:solidFill>
                  <a:srgbClr val="FF0000"/>
                </a:solidFill>
              </a:rPr>
              <a:t>periodi di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ritorno</a:t>
            </a:r>
            <a:r>
              <a:rPr lang="it-IT" b="1" dirty="0" smtClean="0">
                <a:solidFill>
                  <a:srgbClr val="FF0000"/>
                </a:solidFill>
              </a:rPr>
              <a:t> molto lunghi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b="1" dirty="0" smtClean="0">
                <a:solidFill>
                  <a:srgbClr val="FF0000"/>
                </a:solidFill>
              </a:rPr>
              <a:t>Improbabile</a:t>
            </a:r>
            <a:r>
              <a:rPr lang="it-IT" dirty="0" smtClean="0"/>
              <a:t> che ci sia </a:t>
            </a:r>
            <a:r>
              <a:rPr lang="it-IT" b="1" dirty="0" smtClean="0">
                <a:solidFill>
                  <a:srgbClr val="FF0000"/>
                </a:solidFill>
              </a:rPr>
              <a:t>a breve</a:t>
            </a:r>
            <a:r>
              <a:rPr lang="it-IT" dirty="0" smtClean="0"/>
              <a:t> una scossa </a:t>
            </a:r>
            <a:r>
              <a:rPr lang="it-IT" b="1" dirty="0" smtClean="0">
                <a:solidFill>
                  <a:srgbClr val="FF0000"/>
                </a:solidFill>
              </a:rPr>
              <a:t>come quella</a:t>
            </a:r>
            <a:r>
              <a:rPr lang="it-IT" dirty="0" smtClean="0"/>
              <a:t> del 1703…”</a:t>
            </a:r>
          </a:p>
          <a:p>
            <a:r>
              <a:rPr lang="it-IT" dirty="0" smtClean="0"/>
              <a:t>“Non è possibile affermare che non ci saranno terremoti”</a:t>
            </a:r>
          </a:p>
          <a:p>
            <a:r>
              <a:rPr lang="it-IT" dirty="0" smtClean="0"/>
              <a:t>“Non è perciò possibile fare previsioni”</a:t>
            </a:r>
          </a:p>
          <a:p>
            <a:pPr algn="r">
              <a:buNone/>
            </a:pPr>
            <a:r>
              <a:rPr lang="it-IT" dirty="0" smtClean="0"/>
              <a:t>CGR 31-3-2009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il concetto di “periodo di ritorno”</a:t>
            </a:r>
            <a:br>
              <a:rPr lang="it-IT" dirty="0" smtClean="0"/>
            </a:br>
            <a:r>
              <a:rPr lang="it-IT" b="1" dirty="0" smtClean="0"/>
              <a:t>è</a:t>
            </a:r>
            <a:r>
              <a:rPr lang="it-IT" dirty="0" smtClean="0"/>
              <a:t> </a:t>
            </a:r>
            <a:r>
              <a:rPr lang="it-IT" b="1" dirty="0" smtClean="0"/>
              <a:t>alla base delle NORME NTC 2008</a:t>
            </a:r>
            <a:endParaRPr lang="it-IT" b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1175"/>
            <a:ext cx="8229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Dunque a ciò spingono le leggi in </a:t>
            </a:r>
            <a:r>
              <a:rPr lang="it-IT" sz="3600" dirty="0" err="1" smtClean="0"/>
              <a:t>vigore…</a:t>
            </a:r>
            <a:endParaRPr lang="it-I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309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539552" y="3861048"/>
            <a:ext cx="122413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7236296" y="3933056"/>
            <a:ext cx="122413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it-IT" sz="2800" dirty="0" smtClean="0"/>
              <a:t>In apparenza ciò è insegnato correntemente:</a:t>
            </a:r>
            <a:br>
              <a:rPr lang="it-IT" sz="2800" dirty="0" smtClean="0"/>
            </a:br>
            <a:r>
              <a:rPr lang="it-IT" sz="2800" dirty="0" smtClean="0"/>
              <a:t>qui schema proposto con </a:t>
            </a:r>
            <a:r>
              <a:rPr lang="it-IT" sz="2800" b="1" dirty="0" smtClean="0">
                <a:solidFill>
                  <a:srgbClr val="FF0000"/>
                </a:solidFill>
              </a:rPr>
              <a:t>regolarità </a:t>
            </a:r>
            <a:r>
              <a:rPr lang="it-IT" sz="2800" b="1" dirty="0" err="1" smtClean="0">
                <a:solidFill>
                  <a:srgbClr val="FF0000"/>
                </a:solidFill>
              </a:rPr>
              <a:t>perfetta</a:t>
            </a:r>
            <a:r>
              <a:rPr lang="it-IT" sz="2800" dirty="0" err="1" smtClean="0"/>
              <a:t>…</a:t>
            </a:r>
            <a:r>
              <a:rPr lang="it-IT" sz="2800" dirty="0" smtClean="0"/>
              <a:t>. (da [5])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327906" cy="37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980728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/>
              <a:t>“</a:t>
            </a:r>
            <a:endParaRPr lang="it-IT" sz="8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96336" y="4365104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/>
              <a:t>”</a:t>
            </a:r>
            <a:endParaRPr lang="it-IT" sz="8800" dirty="0"/>
          </a:p>
        </p:txBody>
      </p:sp>
      <p:sp>
        <p:nvSpPr>
          <p:cNvPr id="7" name="Ovale 6"/>
          <p:cNvSpPr/>
          <p:nvPr/>
        </p:nvSpPr>
        <p:spPr>
          <a:xfrm>
            <a:off x="6804248" y="400506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452320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TEMPO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445224"/>
            <a:ext cx="3600400" cy="11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899592" y="5301208"/>
            <a:ext cx="76328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39552" y="1196752"/>
            <a:ext cx="76328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Perché questo modello induce a una falsa sicurezza (</a:t>
            </a:r>
            <a:r>
              <a:rPr lang="it-IT" sz="3600" b="1" dirty="0" smtClean="0"/>
              <a:t>e deve essere dismesso</a:t>
            </a:r>
            <a:r>
              <a:rPr lang="it-IT" sz="3600" dirty="0" smtClean="0"/>
              <a:t>):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6581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metto 3 5"/>
          <p:cNvSpPr/>
          <p:nvPr/>
        </p:nvSpPr>
        <p:spPr>
          <a:xfrm>
            <a:off x="6516216" y="3861048"/>
            <a:ext cx="187220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Prossimo nel 2178?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4355976" y="5013176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52120" y="5085184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372200" y="5013176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65313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NO!</a:t>
            </a:r>
          </a:p>
          <a:p>
            <a:pPr algn="ctr"/>
            <a:r>
              <a:rPr lang="it-IT" b="1" dirty="0" smtClean="0"/>
              <a:t>NOI NON SAPPIAMO  QUANDO </a:t>
            </a:r>
            <a:r>
              <a:rPr lang="it-IT" b="1" dirty="0" err="1" smtClean="0"/>
              <a:t>CI</a:t>
            </a:r>
            <a:r>
              <a:rPr lang="it-IT" b="1" dirty="0" smtClean="0"/>
              <a:t> SARA’ IL PROSSIMO TERREMOTO VIOLENTO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Intorno a L’Aquila ?</a:t>
            </a:r>
            <a:endParaRPr lang="it-IT" dirty="0"/>
          </a:p>
        </p:txBody>
      </p:sp>
      <p:pic>
        <p:nvPicPr>
          <p:cNvPr id="4" name="Immagine 3" descr="AQUI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164288" cy="40299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15616" y="56612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9 sismi M&gt;5 in 2009+461=</a:t>
            </a:r>
            <a:r>
              <a:rPr lang="it-IT" sz="2800" b="1" dirty="0" smtClean="0">
                <a:solidFill>
                  <a:srgbClr val="FF0000"/>
                </a:solidFill>
              </a:rPr>
              <a:t>2470 anni</a:t>
            </a:r>
            <a:r>
              <a:rPr lang="it-IT" sz="2800" dirty="0" smtClean="0"/>
              <a:t> (</a:t>
            </a:r>
            <a:r>
              <a:rPr lang="it-IT" sz="2800" b="1" dirty="0" smtClean="0"/>
              <a:t>dati INGV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Eccoli diagrammati</a:t>
            </a:r>
            <a:endParaRPr lang="it-IT" dirty="0"/>
          </a:p>
        </p:txBody>
      </p:sp>
      <p:graphicFrame>
        <p:nvGraphicFramePr>
          <p:cNvPr id="6" name="Grafico 5"/>
          <p:cNvGraphicFramePr/>
          <p:nvPr/>
        </p:nvGraphicFramePr>
        <p:xfrm>
          <a:off x="1331640" y="1268760"/>
          <a:ext cx="6336704" cy="484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5796136" y="2492896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1315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2123728" y="5949280"/>
            <a:ext cx="360040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2009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3995936" y="249289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4355976" y="3140968"/>
            <a:ext cx="15121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Ed ecco il diagramma dei</a:t>
            </a:r>
            <a:br>
              <a:rPr lang="it-IT" dirty="0" smtClean="0"/>
            </a:br>
            <a:r>
              <a:rPr lang="it-IT" dirty="0" smtClean="0"/>
              <a:t>“periodi di ritorno” intorno a L’Aquila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7008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NESSUNA REGOLARITA’!</a:t>
            </a:r>
            <a:endParaRPr lang="it-IT" b="1" dirty="0"/>
          </a:p>
        </p:txBody>
      </p:sp>
      <p:sp>
        <p:nvSpPr>
          <p:cNvPr id="6" name="Freccia in giù 5"/>
          <p:cNvSpPr/>
          <p:nvPr/>
        </p:nvSpPr>
        <p:spPr>
          <a:xfrm>
            <a:off x="1043608" y="249289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429000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NON ESISTE UN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“PERIODO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RITORNO”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DEI TERREMOTI FORTI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 L’AQUILA!!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Simbolo &quot;divieto&quot; 10"/>
          <p:cNvSpPr/>
          <p:nvPr/>
        </p:nvSpPr>
        <p:spPr>
          <a:xfrm>
            <a:off x="755576" y="5517232"/>
            <a:ext cx="1080120" cy="93610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2483768" y="1700808"/>
          <a:ext cx="59766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guardiamo alla scala geologica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55892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Non ne sappiamo abbastanza. Dunque</a:t>
            </a:r>
          </a:p>
          <a:p>
            <a:pPr algn="ctr"/>
            <a:r>
              <a:rPr lang="it-IT" b="1" dirty="0" smtClean="0"/>
              <a:t>Dobbiamo premunirci contro il peggio che possa avvenire.</a:t>
            </a:r>
          </a:p>
          <a:p>
            <a:pPr algn="ctr"/>
            <a:r>
              <a:rPr lang="it-IT" b="1" dirty="0" smtClean="0"/>
              <a:t>Possiamo stimarlo luogo per luogo? Sì, tramite fisica, geofisica, cataloghi.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299695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Ciò che è avvenuto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6219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971600" y="3933056"/>
            <a:ext cx="19442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65313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paleosismologia</a:t>
            </a:r>
            <a:r>
              <a:rPr lang="it-IT" b="1" dirty="0" smtClean="0"/>
              <a:t> dà indicazioni, con forti incertezze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normative tecniche in vigore:</a:t>
            </a:r>
            <a:br>
              <a:rPr lang="it-IT" dirty="0" smtClean="0"/>
            </a:br>
            <a:r>
              <a:rPr lang="it-IT" dirty="0" smtClean="0"/>
              <a:t>stima della “pericolosità sismica”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NTC 2008 (D.M. 14 Gennaio 2008): appena uscite al momento del 6 Aprile 2009.</a:t>
            </a:r>
          </a:p>
          <a:p>
            <a:r>
              <a:rPr lang="it-IT" dirty="0" smtClean="0"/>
              <a:t>Espressione della cultura ingegneristica accademica dominante al momento della loro uscita. Ancora in vigore.</a:t>
            </a:r>
          </a:p>
          <a:p>
            <a:r>
              <a:rPr lang="it-IT" dirty="0" smtClean="0"/>
              <a:t>In esse </a:t>
            </a:r>
            <a:r>
              <a:rPr lang="it-IT" b="1" i="1" dirty="0" smtClean="0"/>
              <a:t>gravissime fallacie </a:t>
            </a:r>
            <a:r>
              <a:rPr lang="it-IT" dirty="0" smtClean="0"/>
              <a:t>legate alla stima della pericolosità sismica.</a:t>
            </a:r>
          </a:p>
          <a:p>
            <a:r>
              <a:rPr lang="it-IT" dirty="0" smtClean="0"/>
              <a:t>“Fallacia”:  idea sbagliata che può sembrare giusta.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</a:t>
            </a:r>
            <a:r>
              <a:rPr lang="it-IT" dirty="0" err="1" smtClean="0"/>
              <a:t>I.N.G.V.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</a:rPr>
              <a:t>dà numeri precisi in Gazzetta Ufficiale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GU4CIF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54344" cy="51484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4368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 cifre!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4355976" y="18448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923928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</a:t>
            </a:r>
            <a:r>
              <a:rPr lang="it-IT" b="1" dirty="0" smtClean="0"/>
              <a:t>Periodi di ritorno</a:t>
            </a:r>
            <a:r>
              <a:rPr lang="it-IT" dirty="0" smtClean="0"/>
              <a:t>”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323528" y="314096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9512" y="24208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Punti del Territorio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004048" y="3140968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>
            <a:endCxn id="14" idx="3"/>
          </p:cNvCxnSpPr>
          <p:nvPr/>
        </p:nvCxnSpPr>
        <p:spPr>
          <a:xfrm flipV="1">
            <a:off x="827584" y="3263893"/>
            <a:ext cx="4218645" cy="2973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7951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Severità scuotimento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Tanto precisi </a:t>
            </a:r>
            <a:r>
              <a:rPr lang="it-IT" dirty="0" err="1" smtClean="0"/>
              <a:t>che…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104456" cy="35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53639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Dobbiamo usare Lat e Long e interpolare con precisione di poche decine di metri!</a:t>
            </a:r>
          </a:p>
          <a:p>
            <a:pPr algn="ctr"/>
            <a:r>
              <a:rPr lang="it-IT" b="1" dirty="0" smtClean="0"/>
              <a:t>Numeri di partenza con 3 o 4 cifre!!</a:t>
            </a:r>
          </a:p>
          <a:p>
            <a:pPr algn="ctr"/>
            <a:r>
              <a:rPr lang="it-IT" b="1" dirty="0" err="1" smtClean="0"/>
              <a:t>NUMERI…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Smentiti sia a in Emilia che a L’Aquila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30510" cy="476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Oval 1"/>
          <p:cNvSpPr/>
          <p:nvPr/>
        </p:nvSpPr>
        <p:spPr bwMode="auto">
          <a:xfrm>
            <a:off x="1705236" y="3106065"/>
            <a:ext cx="90883" cy="9048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3"/>
          <p:cNvCxnSpPr/>
          <p:nvPr/>
        </p:nvCxnSpPr>
        <p:spPr bwMode="auto">
          <a:xfrm flipH="1">
            <a:off x="1835696" y="1340768"/>
            <a:ext cx="4056020" cy="18002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ttangolo 9"/>
          <p:cNvSpPr/>
          <p:nvPr/>
        </p:nvSpPr>
        <p:spPr>
          <a:xfrm>
            <a:off x="3851920" y="1484784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 sz="2400" b="0" dirty="0" smtClean="0"/>
              <a:t>La </a:t>
            </a:r>
            <a:r>
              <a:rPr lang="en-US" sz="2400" b="0" dirty="0" err="1" smtClean="0"/>
              <a:t>mappa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pericolosità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sismica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italiana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sviluppata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usando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metodi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probabilistici</a:t>
            </a:r>
            <a:r>
              <a:rPr lang="en-US" sz="2400" b="0" dirty="0" smtClean="0"/>
              <a:t> (PSHA) </a:t>
            </a:r>
            <a:r>
              <a:rPr lang="en-US" sz="2400" b="0" dirty="0" err="1" smtClean="0"/>
              <a:t>dal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Gruppo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Lavoro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Redazione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della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mappa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pericolosita</a:t>
            </a:r>
            <a:r>
              <a:rPr lang="en-US" sz="2400" b="0" dirty="0" smtClean="0"/>
              <a:t>̀ </a:t>
            </a:r>
            <a:r>
              <a:rPr lang="en-US" sz="2400" b="0" dirty="0" err="1" smtClean="0"/>
              <a:t>sismica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rapporto</a:t>
            </a:r>
            <a:r>
              <a:rPr lang="en-US" sz="2400" b="0" dirty="0" smtClean="0"/>
              <a:t> conclusivo,2004,http://</a:t>
            </a:r>
            <a:r>
              <a:rPr lang="en-US" sz="2400" b="0" dirty="0" err="1" smtClean="0"/>
              <a:t>zonesismiche.mi.ingv.it</a:t>
            </a:r>
            <a:r>
              <a:rPr lang="en-US" sz="2400" b="0" dirty="0" smtClean="0"/>
              <a:t>/mappa_ps_apr04/</a:t>
            </a:r>
            <a:r>
              <a:rPr lang="en-US" sz="2400" b="0" dirty="0" err="1" smtClean="0"/>
              <a:t>italia.html</a:t>
            </a:r>
            <a:r>
              <a:rPr lang="en-US" sz="2400" b="0" dirty="0" smtClean="0"/>
              <a:t>).</a:t>
            </a:r>
          </a:p>
          <a:p>
            <a:pPr algn="just">
              <a:buFontTx/>
              <a:buNone/>
            </a:pPr>
            <a:r>
              <a:rPr lang="en-US" b="0" dirty="0" smtClean="0"/>
              <a:t> </a:t>
            </a:r>
            <a:endParaRPr lang="en-US" sz="2400" b="0" dirty="0" smtClean="0"/>
          </a:p>
          <a:p>
            <a:pPr algn="just">
              <a:buFontTx/>
              <a:buNone/>
            </a:pPr>
            <a:r>
              <a:rPr lang="en-US" sz="2400" b="0" dirty="0" smtClean="0"/>
              <a:t>La </a:t>
            </a:r>
            <a:r>
              <a:rPr lang="en-US" sz="2400" b="0" dirty="0" err="1" smtClean="0"/>
              <a:t>mappa</a:t>
            </a:r>
            <a:r>
              <a:rPr lang="en-US" sz="2400" dirty="0" smtClean="0"/>
              <a:t>, con 3 o 4 </a:t>
            </a:r>
            <a:r>
              <a:rPr lang="en-US" sz="2400" dirty="0" err="1" smtClean="0"/>
              <a:t>cifre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accuratezza</a:t>
            </a:r>
            <a:r>
              <a:rPr lang="en-US" sz="2400" b="0" dirty="0" smtClean="0">
                <a:solidFill>
                  <a:srgbClr val="FF0000"/>
                </a:solidFill>
              </a:rPr>
              <a:t> (!?)</a:t>
            </a:r>
            <a:r>
              <a:rPr lang="en-US" sz="2400" b="0" dirty="0" smtClean="0"/>
              <a:t> è </a:t>
            </a:r>
            <a:r>
              <a:rPr lang="en-US" sz="2400" b="0" dirty="0" err="1" smtClean="0"/>
              <a:t>alla</a:t>
            </a:r>
            <a:r>
              <a:rPr lang="en-US" sz="2400" b="0" dirty="0" smtClean="0"/>
              <a:t> base </a:t>
            </a:r>
            <a:r>
              <a:rPr lang="en-US" sz="2400" b="0" dirty="0" err="1" smtClean="0"/>
              <a:t>delle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norme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sismiche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italiane</a:t>
            </a:r>
            <a:r>
              <a:rPr lang="en-US" sz="2400" b="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L’Aquila entro 15km da epicentro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4800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sinistra 5"/>
          <p:cNvSpPr/>
          <p:nvPr/>
        </p:nvSpPr>
        <p:spPr>
          <a:xfrm>
            <a:off x="2555776" y="1916832"/>
            <a:ext cx="1440160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2771800" y="2924944"/>
            <a:ext cx="1080120" cy="2880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699792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NTC-50y/10% C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2123728" y="3068960"/>
            <a:ext cx="23042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in su 10"/>
          <p:cNvSpPr/>
          <p:nvPr/>
        </p:nvSpPr>
        <p:spPr>
          <a:xfrm>
            <a:off x="1907704" y="4797152"/>
            <a:ext cx="79208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691680" y="5661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Edifici bassi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Rielaborata da [5]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228184" y="16288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Se suolo </a:t>
            </a:r>
            <a:r>
              <a:rPr lang="it-IT" dirty="0" smtClean="0"/>
              <a:t>B, non C (e.g. [6], [5] p.34)</a:t>
            </a:r>
          </a:p>
          <a:p>
            <a:endParaRPr lang="it-IT" dirty="0" smtClean="0"/>
          </a:p>
          <a:p>
            <a:r>
              <a:rPr lang="it-IT" dirty="0" smtClean="0"/>
              <a:t>Scarto ancora maggiore</a:t>
            </a:r>
            <a:endParaRPr lang="it-IT" dirty="0"/>
          </a:p>
        </p:txBody>
      </p:sp>
      <p:sp>
        <p:nvSpPr>
          <p:cNvPr id="15" name="Freccia a sinistra 14"/>
          <p:cNvSpPr/>
          <p:nvPr/>
        </p:nvSpPr>
        <p:spPr>
          <a:xfrm>
            <a:off x="6300192" y="3429000"/>
            <a:ext cx="648072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092280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Misurati</a:t>
            </a:r>
            <a:endParaRPr lang="it-IT" dirty="0"/>
          </a:p>
        </p:txBody>
      </p:sp>
      <p:sp>
        <p:nvSpPr>
          <p:cNvPr id="17" name="Freccia a sinistra 16"/>
          <p:cNvSpPr/>
          <p:nvPr/>
        </p:nvSpPr>
        <p:spPr>
          <a:xfrm>
            <a:off x="6300192" y="3933056"/>
            <a:ext cx="648072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020272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Previsti per edifici normali</a:t>
            </a:r>
            <a:endParaRPr lang="it-IT" dirty="0"/>
          </a:p>
        </p:txBody>
      </p:sp>
      <p:sp>
        <p:nvSpPr>
          <p:cNvPr id="19" name="Freccia a destra 18"/>
          <p:cNvSpPr/>
          <p:nvPr/>
        </p:nvSpPr>
        <p:spPr>
          <a:xfrm>
            <a:off x="467544" y="22768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19168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scuotimento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fanno?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lang="it-IT" dirty="0" smtClean="0"/>
              <a:t>Basta introdurre ipotesi e poi fare calcoli</a:t>
            </a:r>
            <a:endParaRPr lang="it-IT" dirty="0"/>
          </a:p>
        </p:txBody>
      </p:sp>
      <p:pic>
        <p:nvPicPr>
          <p:cNvPr id="4" name="Immagine 3" descr="LOGICAL_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4494996" cy="32955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285293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IMPRECISO</a:t>
            </a:r>
          </a:p>
          <a:p>
            <a:pPr algn="ctr"/>
            <a:r>
              <a:rPr lang="it-IT" b="1" dirty="0" smtClean="0"/>
              <a:t>50%/</a:t>
            </a:r>
            <a:r>
              <a:rPr lang="it-IT" b="1" dirty="0" err="1" smtClean="0"/>
              <a:t>50%</a:t>
            </a:r>
            <a:endParaRPr lang="it-IT" b="1" dirty="0" smtClean="0"/>
          </a:p>
          <a:p>
            <a:pPr algn="ctr"/>
            <a:r>
              <a:rPr lang="it-IT" b="1" dirty="0" smtClean="0"/>
              <a:t>40%/60%</a:t>
            </a:r>
          </a:p>
          <a:p>
            <a:pPr algn="ctr"/>
            <a:r>
              <a:rPr lang="it-IT" b="1" dirty="0" smtClean="0"/>
              <a:t>=</a:t>
            </a:r>
          </a:p>
          <a:p>
            <a:pPr algn="ctr"/>
            <a:r>
              <a:rPr lang="it-IT" b="1" dirty="0" smtClean="0"/>
              <a:t>Boh!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28529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/>
              <a:t>“Preciso!”</a:t>
            </a:r>
            <a:endParaRPr lang="it-IT" b="1" dirty="0" smtClean="0"/>
          </a:p>
          <a:p>
            <a:pPr algn="ctr"/>
            <a:r>
              <a:rPr lang="it-IT" b="1" dirty="0" smtClean="0"/>
              <a:t>3 o 4 cifre!!</a:t>
            </a:r>
            <a:endParaRPr lang="it-IT" b="1" dirty="0"/>
          </a:p>
        </p:txBody>
      </p:sp>
      <p:sp>
        <p:nvSpPr>
          <p:cNvPr id="7" name="Freccia a destra 6"/>
          <p:cNvSpPr/>
          <p:nvPr/>
        </p:nvSpPr>
        <p:spPr>
          <a:xfrm>
            <a:off x="2123728" y="5229200"/>
            <a:ext cx="54006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07704" y="58052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invenzione della precisione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195736" y="2636912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691680" y="4797152"/>
            <a:ext cx="18002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7020272" y="3573016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6948264" y="429309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95536" y="47251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“Pesi” dati a occhio 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 anni si cerca di sensibilizzare l’opinione pubblica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11683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Con articoli su rivista [1] (</a:t>
            </a:r>
            <a:r>
              <a:rPr lang="it-IT" sz="2400" b="1" dirty="0" smtClean="0"/>
              <a:t>del 2008!!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Con libri [2].</a:t>
            </a:r>
          </a:p>
          <a:p>
            <a:r>
              <a:rPr lang="it-IT" sz="2400" dirty="0" smtClean="0"/>
              <a:t>Con lettere aperte [3].</a:t>
            </a:r>
          </a:p>
          <a:p>
            <a:r>
              <a:rPr lang="it-IT" sz="2400" dirty="0" smtClean="0"/>
              <a:t>Ecc. ecc.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95536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Incredibilmente si è “scoperto”…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22108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Che molti geofisici la pensano allo stesso modo.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Che esiste un metodo alternativo che si basa sul concetto di MCE (massimo terremoto credibile), detto NDSHA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Che tale metodo è adottato in vari Paesi al mondo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Che è stato ideato in Italia (Prof. Panza e coll.) ed è stato di recente applicato per la verifica sismica di edifici scolastici nella Provincia di Trieste  [</a:t>
            </a:r>
            <a:r>
              <a:rPr lang="it-IT" smtClean="0"/>
              <a:t>4].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Che tale metodo usa un criterio di inviluppo e basi fisiche e geofisiche molto più solide.</a:t>
            </a:r>
            <a:endParaRPr lang="it-IT" dirty="0"/>
          </a:p>
        </p:txBody>
      </p:sp>
      <p:sp>
        <p:nvSpPr>
          <p:cNvPr id="7" name="Fumetto 4 6"/>
          <p:cNvSpPr/>
          <p:nvPr/>
        </p:nvSpPr>
        <p:spPr>
          <a:xfrm>
            <a:off x="5724128" y="2060848"/>
            <a:ext cx="2123728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Nessuno ce lo aveva detto!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Oggi (finalmente !) </a:t>
            </a:r>
            <a:r>
              <a:rPr lang="it-IT" b="1" i="1" dirty="0" smtClean="0"/>
              <a:t>un membro </a:t>
            </a:r>
            <a:br>
              <a:rPr lang="it-IT" b="1" i="1" dirty="0" smtClean="0"/>
            </a:br>
            <a:r>
              <a:rPr lang="it-IT" b="1" i="1" dirty="0" smtClean="0"/>
              <a:t>della attuale CGR</a:t>
            </a:r>
            <a:r>
              <a:rPr lang="it-IT" dirty="0" smtClean="0"/>
              <a:t> scrive [7]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Autofit/>
          </a:bodyPr>
          <a:lstStyle/>
          <a:p>
            <a:pPr algn="just"/>
            <a:r>
              <a:rPr lang="it-IT" sz="1600" dirty="0" smtClean="0"/>
              <a:t>“Questo capitolo suggerisce che sia arrivato il momento di abbandonare alcuni concetti intuitivamente attraenti relativi alla sorgente sismica. </a:t>
            </a:r>
            <a:r>
              <a:rPr lang="it-IT" sz="1600" b="1" dirty="0" smtClean="0"/>
              <a:t>Sfortunatamente, molte teorie della sorgente sismica ampiamente accettate</a:t>
            </a:r>
            <a:r>
              <a:rPr lang="it-IT" sz="1600" dirty="0" smtClean="0"/>
              <a:t>, come il paradigma del rimbalzo elastico ed il modello del terremoto caratteristico, e le conseguenti teorie impiegate per fare affermazioni probabilistiche circa la sismicità futura, </a:t>
            </a:r>
            <a:r>
              <a:rPr lang="it-IT" sz="1600" b="1" dirty="0" smtClean="0"/>
              <a:t>come l'analisi probabilistica della pericolosità sismica</a:t>
            </a:r>
            <a:r>
              <a:rPr lang="it-IT" sz="1600" dirty="0" smtClean="0"/>
              <a:t> (PSHA), </a:t>
            </a:r>
            <a:r>
              <a:rPr lang="it-IT" sz="1600" b="1" dirty="0" smtClean="0"/>
              <a:t>o sono in disaccordo con i dati o sono formulate in modo intrinsecamente o sostanzialmente non provabile. </a:t>
            </a:r>
            <a:r>
              <a:rPr lang="it-IT" sz="1600" b="1" dirty="0" smtClean="0">
                <a:solidFill>
                  <a:srgbClr val="FF0000"/>
                </a:solidFill>
              </a:rPr>
              <a:t>Le premesse di base di PSHA non hanno fondamento, e non sono state validate empiricamente o teoricamente.</a:t>
            </a:r>
            <a:r>
              <a:rPr lang="it-IT" sz="1600" b="1" dirty="0" smtClean="0"/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Quindi PSHA non dovrebbe essere usato come base per politiche pubbliche.</a:t>
            </a:r>
            <a:r>
              <a:rPr lang="it-IT" sz="1600" dirty="0" smtClean="0"/>
              <a:t> Il paradigma del terremoto caratteristico (CE) </a:t>
            </a:r>
            <a:r>
              <a:rPr lang="it-IT" sz="1600" b="1" dirty="0" smtClean="0"/>
              <a:t>è chiaramente in contrasto con la realtà, ma inspiegabilmente continua ad essere ampiamente accettato.</a:t>
            </a:r>
            <a:r>
              <a:rPr lang="it-IT" sz="1600" dirty="0" smtClean="0"/>
              <a:t> La ‘sconveniente verità’ è che non c'è alcun modello fisico soddisfacente per i terremoti e nessun nuovo modello è in vista. E' chiaramente richiesto un nuovo  paradigma in merito al verificarsi dei terremoti</a:t>
            </a:r>
            <a:r>
              <a:rPr lang="it-IT" sz="1600" b="1" dirty="0" smtClean="0"/>
              <a:t>.</a:t>
            </a:r>
            <a:r>
              <a:rPr lang="it-IT" sz="1600" dirty="0" smtClean="0"/>
              <a:t>”</a:t>
            </a:r>
          </a:p>
          <a:p>
            <a:pPr algn="r">
              <a:buNone/>
            </a:pPr>
            <a:r>
              <a:rPr lang="it-IT" sz="1600" dirty="0" err="1" smtClean="0"/>
              <a:t>Geller</a:t>
            </a:r>
            <a:r>
              <a:rPr lang="it-IT" sz="1600" dirty="0" smtClean="0"/>
              <a:t>, </a:t>
            </a:r>
            <a:r>
              <a:rPr lang="it-IT" sz="1600" b="1" dirty="0" err="1" smtClean="0"/>
              <a:t>Mulargia</a:t>
            </a:r>
            <a:r>
              <a:rPr lang="it-IT" sz="1600" dirty="0" smtClean="0"/>
              <a:t> e </a:t>
            </a:r>
            <a:r>
              <a:rPr lang="it-IT" sz="1600" dirty="0" err="1" smtClean="0"/>
              <a:t>Stark</a:t>
            </a:r>
            <a:r>
              <a:rPr lang="it-IT" sz="1600" dirty="0" smtClean="0"/>
              <a:t>, 2016</a:t>
            </a:r>
          </a:p>
          <a:p>
            <a:pPr algn="r">
              <a:buNone/>
            </a:pPr>
            <a:r>
              <a:rPr lang="it-IT" sz="1600" dirty="0" smtClean="0"/>
              <a:t>[mia traduzione dell’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, dall’inglese]</a:t>
            </a:r>
          </a:p>
          <a:p>
            <a:r>
              <a:rPr lang="it-IT" sz="1600" dirty="0" smtClean="0"/>
              <a:t>Ma già </a:t>
            </a:r>
            <a:r>
              <a:rPr lang="it-IT" sz="1600" b="1" dirty="0" smtClean="0"/>
              <a:t>da anni</a:t>
            </a:r>
            <a:r>
              <a:rPr lang="it-IT" sz="1600" dirty="0" smtClean="0"/>
              <a:t> si sono dette cose analoghe in ambito geofisico ([8]-[12]…) e ingegneristico ([1]-[3])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Su queste “basi” si fondano le attuali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normative…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E’ dunque </a:t>
            </a:r>
            <a:r>
              <a:rPr lang="it-IT" b="1" dirty="0" smtClean="0">
                <a:solidFill>
                  <a:srgbClr val="FF0000"/>
                </a:solidFill>
              </a:rPr>
              <a:t>necessario e urgente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Modificare il modo in cui viene determinata la pericolosità sismica nelle </a:t>
            </a:r>
            <a:r>
              <a:rPr lang="it-IT" b="1" dirty="0" smtClean="0"/>
              <a:t>NORME in vigore</a:t>
            </a:r>
            <a:r>
              <a:rPr lang="it-IT" dirty="0" smtClean="0"/>
              <a:t> (da PSHA a NDSHA) 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Rimuovere l’uso di termini fuorvianti come “</a:t>
            </a:r>
            <a:r>
              <a:rPr lang="it-IT" b="1" dirty="0" smtClean="0">
                <a:solidFill>
                  <a:srgbClr val="FF0000"/>
                </a:solidFill>
              </a:rPr>
              <a:t>periodo di ritorno</a:t>
            </a:r>
            <a:r>
              <a:rPr lang="it-IT" dirty="0" smtClean="0"/>
              <a:t>”, “</a:t>
            </a:r>
            <a:r>
              <a:rPr lang="it-IT" b="1" dirty="0" smtClean="0">
                <a:solidFill>
                  <a:srgbClr val="FF0000"/>
                </a:solidFill>
              </a:rPr>
              <a:t>probabilità</a:t>
            </a:r>
            <a:r>
              <a:rPr lang="it-IT" dirty="0" smtClean="0"/>
              <a:t>”, “</a:t>
            </a:r>
            <a:r>
              <a:rPr lang="it-IT" b="1" dirty="0" smtClean="0">
                <a:solidFill>
                  <a:srgbClr val="FF0000"/>
                </a:solidFill>
              </a:rPr>
              <a:t>vita nominale restante</a:t>
            </a:r>
            <a:r>
              <a:rPr lang="it-IT" dirty="0" smtClean="0"/>
              <a:t>”. </a:t>
            </a:r>
            <a:r>
              <a:rPr lang="it-IT" b="1" dirty="0" smtClean="0"/>
              <a:t>Essi ingannano la popolazione</a:t>
            </a:r>
            <a:r>
              <a:rPr lang="it-IT" dirty="0" smtClean="0"/>
              <a:t>. Essi pongono le premesse per nuovi disastri!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Smitizzare l’uso di calcoli apparentemente rigorosi e </a:t>
            </a:r>
            <a:r>
              <a:rPr lang="it-IT" b="1" dirty="0" smtClean="0">
                <a:solidFill>
                  <a:srgbClr val="FF0000"/>
                </a:solidFill>
              </a:rPr>
              <a:t>usare gli inviluppi (“prendo il peggio”)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alternativa a PSHA c’è: </a:t>
            </a:r>
            <a:r>
              <a:rPr lang="it-IT" dirty="0" err="1" smtClean="0"/>
              <a:t>è</a:t>
            </a:r>
            <a:r>
              <a:rPr lang="it-IT" dirty="0" smtClean="0"/>
              <a:t> NDSHA.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Avviare al più presto un piano per il consolidamento generalizzato del patrimonio edile italiano.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Introdurre controlli più efficaci (sanatorie edilizie? Condoni?).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68961"/>
            <a:ext cx="8363272" cy="1080120"/>
          </a:xfrm>
        </p:spPr>
        <p:txBody>
          <a:bodyPr/>
          <a:lstStyle/>
          <a:p>
            <a:r>
              <a:rPr lang="it-IT" dirty="0" smtClean="0"/>
              <a:t>Basta con calcoli di probabilità </a:t>
            </a:r>
            <a:r>
              <a:rPr lang="it-IT" b="1" dirty="0" smtClean="0"/>
              <a:t>in assenza di dati</a:t>
            </a:r>
            <a:r>
              <a:rPr lang="it-IT" dirty="0" smtClean="0"/>
              <a:t> e con ipotesi certamente </a:t>
            </a:r>
            <a:r>
              <a:rPr lang="it-IT" b="1" dirty="0" smtClean="0"/>
              <a:t>NON</a:t>
            </a:r>
            <a:r>
              <a:rPr lang="it-IT" dirty="0" smtClean="0"/>
              <a:t> verificate</a:t>
            </a:r>
            <a:endParaRPr lang="it-IT" dirty="0"/>
          </a:p>
        </p:txBody>
      </p:sp>
      <p:pic>
        <p:nvPicPr>
          <p:cNvPr id="4" name="Picture 3" descr="Immagin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2081172" cy="24208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REALTA’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PROBABILITA’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[2]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 fontScale="62500" lnSpcReduction="20000"/>
          </a:bodyPr>
          <a:lstStyle/>
          <a:p>
            <a:r>
              <a:rPr lang="it-IT" sz="2000" dirty="0" smtClean="0"/>
              <a:t>[1] </a:t>
            </a:r>
            <a:r>
              <a:rPr lang="it-IT" sz="2000" dirty="0" err="1" smtClean="0"/>
              <a:t>Rugarli</a:t>
            </a:r>
            <a:r>
              <a:rPr lang="it-IT" sz="2000" dirty="0" smtClean="0"/>
              <a:t> P. “</a:t>
            </a:r>
            <a:r>
              <a:rPr lang="it-IT" sz="2000" i="1" dirty="0" smtClean="0"/>
              <a:t>Zone Griglie </a:t>
            </a:r>
            <a:r>
              <a:rPr lang="it-IT" sz="2000" i="1" dirty="0" err="1" smtClean="0"/>
              <a:t>o…</a:t>
            </a:r>
            <a:r>
              <a:rPr lang="it-IT" sz="2000" i="1" dirty="0" smtClean="0"/>
              <a:t> Stanze?</a:t>
            </a:r>
            <a:r>
              <a:rPr lang="it-IT" sz="2000" dirty="0" smtClean="0"/>
              <a:t>”, </a:t>
            </a:r>
            <a:r>
              <a:rPr lang="it-IT" sz="2000" i="1" dirty="0" smtClean="0"/>
              <a:t>Ingegneria Sismica </a:t>
            </a:r>
            <a:r>
              <a:rPr lang="it-IT" sz="2000" b="1" dirty="0" smtClean="0"/>
              <a:t>1</a:t>
            </a:r>
            <a:r>
              <a:rPr lang="it-IT" sz="2000" dirty="0" smtClean="0"/>
              <a:t>, 2008</a:t>
            </a:r>
          </a:p>
          <a:p>
            <a:r>
              <a:rPr lang="it-IT" sz="2000" dirty="0" smtClean="0"/>
              <a:t>[2] </a:t>
            </a:r>
            <a:r>
              <a:rPr lang="it-IT" sz="2000" dirty="0" err="1" smtClean="0"/>
              <a:t>Rugarli</a:t>
            </a:r>
            <a:r>
              <a:rPr lang="it-IT" sz="2000" dirty="0" smtClean="0"/>
              <a:t> P. “</a:t>
            </a:r>
            <a:r>
              <a:rPr lang="it-IT" sz="2000" i="1" dirty="0" smtClean="0"/>
              <a:t>Validazione Strutturale</a:t>
            </a:r>
            <a:r>
              <a:rPr lang="it-IT" sz="2000" dirty="0" smtClean="0"/>
              <a:t>”, EPC Libri, 2014</a:t>
            </a:r>
          </a:p>
          <a:p>
            <a:r>
              <a:rPr lang="it-IT" sz="2000" dirty="0" smtClean="0"/>
              <a:t>[3] AA.VV. “</a:t>
            </a:r>
            <a:r>
              <a:rPr lang="it-IT" sz="2000" i="1" dirty="0" smtClean="0"/>
              <a:t>Lettera Aperta al CNR</a:t>
            </a:r>
            <a:r>
              <a:rPr lang="it-IT" sz="2000" dirty="0" smtClean="0"/>
              <a:t>”, </a:t>
            </a:r>
            <a:r>
              <a:rPr lang="it-IT" sz="2000" dirty="0" smtClean="0">
                <a:hlinkClick r:id="rId2"/>
              </a:rPr>
              <a:t>www.castaliaweb.com/</a:t>
            </a:r>
            <a:r>
              <a:rPr lang="it-IT" sz="2000" dirty="0" err="1" smtClean="0">
                <a:hlinkClick r:id="rId2"/>
              </a:rPr>
              <a:t>ita</a:t>
            </a:r>
            <a:r>
              <a:rPr lang="it-IT" sz="2000" dirty="0" smtClean="0">
                <a:hlinkClick r:id="rId2"/>
              </a:rPr>
              <a:t>/discussioni/DT212.asp</a:t>
            </a:r>
            <a:r>
              <a:rPr lang="it-IT" sz="2000" dirty="0" smtClean="0"/>
              <a:t> , 2014</a:t>
            </a:r>
          </a:p>
          <a:p>
            <a:r>
              <a:rPr lang="it-IT" sz="2000" dirty="0" smtClean="0"/>
              <a:t>[4]http://www.provincia.trieste.it/</a:t>
            </a:r>
            <a:r>
              <a:rPr lang="it-IT" sz="2000" dirty="0" err="1" smtClean="0"/>
              <a:t>opencms</a:t>
            </a:r>
            <a:r>
              <a:rPr lang="it-IT" sz="2000" dirty="0" smtClean="0"/>
              <a:t>/</a:t>
            </a:r>
            <a:r>
              <a:rPr lang="it-IT" sz="2000" dirty="0" err="1" smtClean="0"/>
              <a:t>opencms</a:t>
            </a:r>
            <a:r>
              <a:rPr lang="it-IT" sz="2000" dirty="0" smtClean="0"/>
              <a:t>/</a:t>
            </a:r>
            <a:r>
              <a:rPr lang="it-IT" sz="2000" dirty="0" err="1" smtClean="0"/>
              <a:t>it</a:t>
            </a:r>
            <a:r>
              <a:rPr lang="it-IT" sz="2000" dirty="0" smtClean="0"/>
              <a:t>/</a:t>
            </a:r>
            <a:r>
              <a:rPr lang="it-IT" sz="2000" dirty="0" err="1" smtClean="0"/>
              <a:t>attivita-servizi</a:t>
            </a:r>
            <a:r>
              <a:rPr lang="it-IT" sz="2000" dirty="0" smtClean="0"/>
              <a:t>/</a:t>
            </a:r>
            <a:r>
              <a:rPr lang="it-IT" sz="2000" dirty="0" err="1" smtClean="0"/>
              <a:t>cantieri-della-provincia</a:t>
            </a:r>
            <a:r>
              <a:rPr lang="it-IT" sz="2000" dirty="0" smtClean="0"/>
              <a:t>/immobili/Programma_verifiche_sismiche/ </a:t>
            </a:r>
          </a:p>
          <a:p>
            <a:r>
              <a:rPr lang="it-IT" sz="2000" dirty="0" smtClean="0"/>
              <a:t>[5] </a:t>
            </a:r>
            <a:r>
              <a:rPr lang="it-IT" sz="2000" u="sng" dirty="0" smtClean="0">
                <a:hlinkClick r:id="rId3"/>
              </a:rPr>
              <a:t>http://ww.unina2.it/</a:t>
            </a:r>
            <a:r>
              <a:rPr lang="it-IT" sz="2000" u="sng" dirty="0" err="1" smtClean="0">
                <a:hlinkClick r:id="rId3"/>
              </a:rPr>
              <a:t>ciriam</a:t>
            </a:r>
            <a:r>
              <a:rPr lang="it-IT" sz="2000" u="sng" dirty="0" smtClean="0">
                <a:hlinkClick r:id="rId3"/>
              </a:rPr>
              <a:t>/download/terremoto/L'Aquila_Iervolino.pdf</a:t>
            </a:r>
            <a:endParaRPr lang="it-IT" sz="2000" u="sng" dirty="0" smtClean="0"/>
          </a:p>
          <a:p>
            <a:r>
              <a:rPr lang="it-IT" sz="2000" u="sng" dirty="0" smtClean="0"/>
              <a:t>[6]</a:t>
            </a:r>
            <a:r>
              <a:rPr lang="it-IT" sz="2000" u="sng" dirty="0" smtClean="0">
                <a:hlinkClick r:id="rId4"/>
              </a:rPr>
              <a:t>http://www.provincia.laquila.it/</a:t>
            </a:r>
            <a:r>
              <a:rPr lang="it-IT" sz="2000" u="sng" dirty="0" err="1" smtClean="0">
                <a:hlinkClick r:id="rId4"/>
              </a:rPr>
              <a:t>provincia.laquila.it</a:t>
            </a:r>
            <a:r>
              <a:rPr lang="it-IT" sz="2000" u="sng" dirty="0" smtClean="0">
                <a:hlinkClick r:id="rId4"/>
              </a:rPr>
              <a:t>/</a:t>
            </a:r>
            <a:r>
              <a:rPr lang="it-IT" sz="2000" u="sng" dirty="0" err="1" smtClean="0">
                <a:hlinkClick r:id="rId4"/>
              </a:rPr>
              <a:t>icons</a:t>
            </a:r>
            <a:r>
              <a:rPr lang="it-IT" sz="2000" u="sng" dirty="0" smtClean="0">
                <a:hlinkClick r:id="rId4"/>
              </a:rPr>
              <a:t>/</a:t>
            </a:r>
            <a:r>
              <a:rPr lang="it-IT" sz="2000" u="sng" dirty="0" err="1" smtClean="0">
                <a:hlinkClick r:id="rId4"/>
              </a:rPr>
              <a:t>NuovaSedePrAQ</a:t>
            </a:r>
            <a:r>
              <a:rPr lang="it-IT" sz="2000" u="sng" dirty="0" smtClean="0">
                <a:hlinkClick r:id="rId4"/>
              </a:rPr>
              <a:t>/3I_REL._GEOSISMICA_EX_PALAZZO_GOVERNO.pdf</a:t>
            </a:r>
            <a:endParaRPr lang="it-IT" sz="2000" u="sng" dirty="0" smtClean="0"/>
          </a:p>
          <a:p>
            <a:r>
              <a:rPr lang="it-IT" sz="2000" dirty="0" smtClean="0"/>
              <a:t>[7] </a:t>
            </a:r>
            <a:r>
              <a:rPr lang="it-IT" sz="2000" dirty="0" err="1" smtClean="0"/>
              <a:t>R.J.</a:t>
            </a:r>
            <a:r>
              <a:rPr lang="it-IT" sz="2000" dirty="0" smtClean="0"/>
              <a:t> </a:t>
            </a:r>
            <a:r>
              <a:rPr lang="it-IT" sz="2000" dirty="0" err="1" smtClean="0"/>
              <a:t>Geller</a:t>
            </a:r>
            <a:r>
              <a:rPr lang="it-IT" sz="2000" dirty="0" smtClean="0"/>
              <a:t>, F. </a:t>
            </a:r>
            <a:r>
              <a:rPr lang="it-IT" sz="2000" dirty="0" err="1" smtClean="0"/>
              <a:t>Mulargia</a:t>
            </a:r>
            <a:r>
              <a:rPr lang="it-IT" sz="2000" dirty="0" smtClean="0"/>
              <a:t>, P. B. </a:t>
            </a:r>
            <a:r>
              <a:rPr lang="it-IT" sz="2000" dirty="0" err="1" smtClean="0"/>
              <a:t>Stark</a:t>
            </a:r>
            <a:r>
              <a:rPr lang="it-IT" sz="2000" dirty="0" smtClean="0"/>
              <a:t>, “</a:t>
            </a:r>
            <a:r>
              <a:rPr lang="it-IT" sz="2000" i="1" dirty="0" err="1" smtClean="0"/>
              <a:t>Why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Need</a:t>
            </a:r>
            <a:r>
              <a:rPr lang="it-IT" sz="2000" i="1" dirty="0" smtClean="0"/>
              <a:t> a New </a:t>
            </a:r>
            <a:r>
              <a:rPr lang="it-IT" sz="2000" i="1" dirty="0" err="1" smtClean="0"/>
              <a:t>Paradigm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Earthquake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Occurence</a:t>
            </a:r>
            <a:r>
              <a:rPr lang="it-IT" sz="2000" i="1" dirty="0" smtClean="0"/>
              <a:t>”</a:t>
            </a:r>
            <a:r>
              <a:rPr lang="it-IT" sz="2000" dirty="0" smtClean="0"/>
              <a:t>. </a:t>
            </a:r>
            <a:r>
              <a:rPr lang="it-IT" sz="2000" dirty="0" smtClean="0">
                <a:hlinkClick r:id="rId5"/>
              </a:rPr>
              <a:t>http://onlinelibrary.wiley.com/doi/10.1002/9781118888865.ch10/summary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[8] G. F. Panza, F. </a:t>
            </a:r>
            <a:r>
              <a:rPr lang="it-IT" sz="2000" dirty="0" err="1" smtClean="0"/>
              <a:t>Romanelli</a:t>
            </a:r>
            <a:r>
              <a:rPr lang="it-IT" sz="2000" dirty="0" smtClean="0"/>
              <a:t>, F. Vaccari, “</a:t>
            </a:r>
            <a:r>
              <a:rPr lang="it-IT" sz="2000" i="1" dirty="0" err="1" smtClean="0"/>
              <a:t>Seismic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Wave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Propagation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Laterally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Heterogeneous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Anelastic</a:t>
            </a:r>
            <a:r>
              <a:rPr lang="it-IT" sz="2000" i="1" dirty="0" smtClean="0"/>
              <a:t> Media: </a:t>
            </a:r>
            <a:r>
              <a:rPr lang="it-IT" sz="2000" i="1" dirty="0" err="1" smtClean="0"/>
              <a:t>Theory</a:t>
            </a:r>
            <a:r>
              <a:rPr lang="it-IT" sz="2000" i="1" dirty="0" smtClean="0"/>
              <a:t> and </a:t>
            </a:r>
            <a:r>
              <a:rPr lang="it-IT" sz="2000" i="1" dirty="0" err="1" smtClean="0"/>
              <a:t>Application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to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Seismic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Zonation</a:t>
            </a:r>
            <a:r>
              <a:rPr lang="it-IT" sz="2000" dirty="0" smtClean="0"/>
              <a:t>”, </a:t>
            </a:r>
            <a:r>
              <a:rPr lang="it-IT" sz="2000" dirty="0" err="1" smtClean="0"/>
              <a:t>Advances</a:t>
            </a:r>
            <a:r>
              <a:rPr lang="it-IT" sz="2000" dirty="0" smtClean="0"/>
              <a:t> in </a:t>
            </a:r>
            <a:r>
              <a:rPr lang="it-IT" sz="2000" dirty="0" err="1" smtClean="0"/>
              <a:t>Geophysics</a:t>
            </a:r>
            <a:r>
              <a:rPr lang="it-IT" sz="2000" dirty="0" smtClean="0"/>
              <a:t>, </a:t>
            </a:r>
            <a:r>
              <a:rPr lang="it-IT" sz="2000" b="1" dirty="0" smtClean="0"/>
              <a:t>43</a:t>
            </a:r>
            <a:r>
              <a:rPr lang="it-IT" sz="2000" dirty="0" smtClean="0"/>
              <a:t>, </a:t>
            </a:r>
            <a:r>
              <a:rPr lang="it-IT" sz="2000" dirty="0" err="1" smtClean="0"/>
              <a:t>Academic</a:t>
            </a:r>
            <a:r>
              <a:rPr lang="it-IT" sz="2000" dirty="0" smtClean="0"/>
              <a:t> Press, 2001</a:t>
            </a:r>
          </a:p>
          <a:p>
            <a:r>
              <a:rPr lang="it-IT" sz="2000" dirty="0" smtClean="0"/>
              <a:t>[9] </a:t>
            </a:r>
            <a:r>
              <a:rPr lang="it-IT" sz="2000" dirty="0" err="1" smtClean="0"/>
              <a:t>Zuccolo</a:t>
            </a:r>
            <a:r>
              <a:rPr lang="it-IT" sz="2000" dirty="0" smtClean="0"/>
              <a:t> F., Vaccari F., </a:t>
            </a:r>
            <a:r>
              <a:rPr lang="it-IT" sz="2000" dirty="0" err="1" smtClean="0"/>
              <a:t>Peresan</a:t>
            </a:r>
            <a:r>
              <a:rPr lang="it-IT" sz="2000" dirty="0" smtClean="0"/>
              <a:t> A., Panza G. F., “</a:t>
            </a:r>
            <a:r>
              <a:rPr lang="en-US" sz="2000" i="1" dirty="0" smtClean="0"/>
              <a:t>Neo-Deterministic and Probabilistic Seismic Hazard Assessments: a Comparison over the Italian Territory</a:t>
            </a:r>
            <a:r>
              <a:rPr lang="en-US" sz="2000" dirty="0" smtClean="0"/>
              <a:t>”, Pure and Applied Geophysics, </a:t>
            </a:r>
            <a:r>
              <a:rPr lang="en-US" sz="2000" b="1" dirty="0" smtClean="0"/>
              <a:t>168</a:t>
            </a:r>
            <a:r>
              <a:rPr lang="en-US" sz="2000" dirty="0" smtClean="0"/>
              <a:t>, 2011</a:t>
            </a:r>
            <a:endParaRPr lang="it-IT" sz="2000" dirty="0" smtClean="0"/>
          </a:p>
          <a:p>
            <a:r>
              <a:rPr lang="it-IT" sz="2000" dirty="0" smtClean="0"/>
              <a:t>[10] </a:t>
            </a:r>
            <a:r>
              <a:rPr lang="it-IT" sz="2000" dirty="0" err="1" smtClean="0"/>
              <a:t>Freedman</a:t>
            </a:r>
            <a:r>
              <a:rPr lang="it-IT" sz="2000" dirty="0" smtClean="0"/>
              <a:t> D. A., </a:t>
            </a:r>
            <a:r>
              <a:rPr lang="it-IT" sz="2000" dirty="0" err="1" smtClean="0"/>
              <a:t>Stark</a:t>
            </a:r>
            <a:r>
              <a:rPr lang="it-IT" sz="2000" dirty="0" smtClean="0"/>
              <a:t> P. B., “</a:t>
            </a:r>
            <a:r>
              <a:rPr lang="it-IT" sz="2000" i="1" dirty="0" err="1" smtClean="0"/>
              <a:t>What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is</a:t>
            </a:r>
            <a:r>
              <a:rPr lang="it-IT" sz="2000" i="1" dirty="0" smtClean="0"/>
              <a:t> the chance </a:t>
            </a:r>
            <a:r>
              <a:rPr lang="it-IT" sz="2000" i="1" dirty="0" err="1" smtClean="0"/>
              <a:t>of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earthquake</a:t>
            </a:r>
            <a:r>
              <a:rPr lang="it-IT" sz="2000" i="1" dirty="0" smtClean="0"/>
              <a:t>?”</a:t>
            </a:r>
            <a:r>
              <a:rPr lang="it-IT" sz="2000" dirty="0" smtClean="0"/>
              <a:t>, </a:t>
            </a:r>
            <a:r>
              <a:rPr lang="it-IT" sz="2000" dirty="0" err="1" smtClean="0"/>
              <a:t>Technical</a:t>
            </a:r>
            <a:r>
              <a:rPr lang="it-IT" sz="2000" dirty="0" smtClean="0"/>
              <a:t> report 611, Dipartimento di Statistica, </a:t>
            </a:r>
            <a:r>
              <a:rPr lang="it-IT" sz="2000" dirty="0" err="1" smtClean="0"/>
              <a:t>Berkeley</a:t>
            </a:r>
            <a:r>
              <a:rPr lang="it-IT" sz="2000" dirty="0" smtClean="0"/>
              <a:t>, 2003</a:t>
            </a:r>
          </a:p>
          <a:p>
            <a:r>
              <a:rPr lang="it-IT" sz="2000" dirty="0" smtClean="0"/>
              <a:t>[11] </a:t>
            </a:r>
            <a:r>
              <a:rPr lang="it-IT" sz="2000" dirty="0" err="1" smtClean="0"/>
              <a:t>Wyss</a:t>
            </a:r>
            <a:r>
              <a:rPr lang="it-IT" sz="2000" dirty="0" smtClean="0"/>
              <a:t> M., </a:t>
            </a:r>
            <a:r>
              <a:rPr lang="it-IT" sz="2000" dirty="0" err="1" smtClean="0"/>
              <a:t>Nekrasova</a:t>
            </a:r>
            <a:r>
              <a:rPr lang="it-IT" sz="2000" dirty="0" smtClean="0"/>
              <a:t> A., </a:t>
            </a:r>
            <a:r>
              <a:rPr lang="it-IT" sz="2000" dirty="0" err="1" smtClean="0"/>
              <a:t>Kossobokov</a:t>
            </a:r>
            <a:r>
              <a:rPr lang="it-IT" sz="2000" dirty="0" smtClean="0"/>
              <a:t> V., “</a:t>
            </a:r>
            <a:r>
              <a:rPr lang="it-IT" sz="2000" i="1" dirty="0" err="1" smtClean="0"/>
              <a:t>Errors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expected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human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losses</a:t>
            </a:r>
            <a:r>
              <a:rPr lang="it-IT" sz="2000" i="1" dirty="0" smtClean="0"/>
              <a:t> due </a:t>
            </a:r>
            <a:r>
              <a:rPr lang="it-IT" sz="2000" i="1" dirty="0" err="1" smtClean="0"/>
              <a:t>to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incorrect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hazard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estimates</a:t>
            </a:r>
            <a:r>
              <a:rPr lang="it-IT" sz="2000" dirty="0" smtClean="0"/>
              <a:t>”, </a:t>
            </a:r>
            <a:r>
              <a:rPr lang="it-IT" sz="2000" dirty="0" err="1" smtClean="0"/>
              <a:t>Natural</a:t>
            </a:r>
            <a:r>
              <a:rPr lang="it-IT" sz="2000" dirty="0" smtClean="0"/>
              <a:t> </a:t>
            </a:r>
            <a:r>
              <a:rPr lang="it-IT" sz="2000" dirty="0" err="1" smtClean="0"/>
              <a:t>Hazards</a:t>
            </a:r>
            <a:r>
              <a:rPr lang="it-IT" sz="2000" dirty="0" smtClean="0"/>
              <a:t>, 2012</a:t>
            </a:r>
          </a:p>
          <a:p>
            <a:r>
              <a:rPr lang="it-IT" sz="2000" dirty="0" smtClean="0"/>
              <a:t>[12] </a:t>
            </a:r>
            <a:r>
              <a:rPr lang="it-IT" sz="2000" dirty="0" err="1" smtClean="0"/>
              <a:t>Castanos</a:t>
            </a:r>
            <a:r>
              <a:rPr lang="it-IT" sz="2000" dirty="0" smtClean="0"/>
              <a:t> H., </a:t>
            </a:r>
            <a:r>
              <a:rPr lang="it-IT" sz="2000" dirty="0" err="1" smtClean="0"/>
              <a:t>Lomnitz</a:t>
            </a:r>
            <a:r>
              <a:rPr lang="it-IT" sz="2000" dirty="0" smtClean="0"/>
              <a:t> C., “</a:t>
            </a:r>
            <a:r>
              <a:rPr lang="it-IT" sz="2000" i="1" dirty="0" smtClean="0"/>
              <a:t>PSHA: </a:t>
            </a:r>
            <a:r>
              <a:rPr lang="it-IT" sz="2000" i="1" dirty="0" err="1" smtClean="0"/>
              <a:t>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it</a:t>
            </a:r>
            <a:r>
              <a:rPr lang="it-IT" sz="2000" i="1" dirty="0" smtClean="0"/>
              <a:t> Science?</a:t>
            </a:r>
            <a:r>
              <a:rPr lang="it-IT" sz="2000" dirty="0" smtClean="0"/>
              <a:t>”,  </a:t>
            </a:r>
            <a:r>
              <a:rPr lang="it-IT" sz="2000" dirty="0" err="1" smtClean="0"/>
              <a:t>Eng</a:t>
            </a:r>
            <a:r>
              <a:rPr lang="it-IT" sz="2000" dirty="0" smtClean="0"/>
              <a:t>. </a:t>
            </a:r>
            <a:r>
              <a:rPr lang="it-IT" sz="2000" dirty="0" err="1" smtClean="0"/>
              <a:t>Geo</a:t>
            </a:r>
            <a:r>
              <a:rPr lang="it-IT" sz="2000" dirty="0" smtClean="0"/>
              <a:t>.. 66, 2002</a:t>
            </a:r>
          </a:p>
          <a:p>
            <a:r>
              <a:rPr lang="it-IT" sz="2000" dirty="0" smtClean="0"/>
              <a:t>[13] Gruppo di Lavoro (2004).  Redazione della Mappa di Pericolosità Sismica, Rapporto Conclusivo, INGV, 2004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Fallacia n°1</a:t>
            </a:r>
            <a:br>
              <a:rPr lang="it-IT" dirty="0" smtClean="0"/>
            </a:br>
            <a:r>
              <a:rPr lang="it-IT" dirty="0" smtClean="0"/>
              <a:t>Il “</a:t>
            </a:r>
            <a:r>
              <a:rPr lang="it-IT" i="1" dirty="0" smtClean="0">
                <a:solidFill>
                  <a:srgbClr val="FF0000"/>
                </a:solidFill>
              </a:rPr>
              <a:t>calcolo</a:t>
            </a:r>
            <a:r>
              <a:rPr lang="it-IT" dirty="0" smtClean="0"/>
              <a:t> delle probabilità”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Sui terremoti violenti </a:t>
            </a:r>
            <a:r>
              <a:rPr lang="it-IT" b="1" i="1" dirty="0" smtClean="0"/>
              <a:t>non abbiamo molti dati</a:t>
            </a:r>
            <a:r>
              <a:rPr lang="it-IT" dirty="0" smtClean="0"/>
              <a:t>. 134 terremoti M &gt; 5.8 in 1000 anni ovunque in Italia, stando ai cataloghi. A l’Aquila e dintorni, </a:t>
            </a:r>
            <a:r>
              <a:rPr lang="it-IT" b="1" dirty="0" smtClean="0"/>
              <a:t>5</a:t>
            </a:r>
            <a:r>
              <a:rPr lang="it-IT" dirty="0" smtClean="0"/>
              <a:t> </a:t>
            </a:r>
            <a:r>
              <a:rPr lang="it-IT" b="1" i="1" dirty="0" smtClean="0"/>
              <a:t>in 2500 anni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Dunque come viene valutata la probabilità di un evento?</a:t>
            </a:r>
          </a:p>
          <a:p>
            <a:r>
              <a:rPr lang="it-IT" dirty="0" smtClean="0"/>
              <a:t>In effetti, le probabilità in questione </a:t>
            </a:r>
            <a:r>
              <a:rPr lang="it-IT" i="1" dirty="0" smtClean="0"/>
              <a:t>sono numeri inventati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255866" cy="22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sinistra 4"/>
          <p:cNvSpPr/>
          <p:nvPr/>
        </p:nvSpPr>
        <p:spPr>
          <a:xfrm>
            <a:off x="5508104" y="3140968"/>
            <a:ext cx="20162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668344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10%=0,1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ALOGO_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4389972" cy="57606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56176" y="14847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ZS: zone </a:t>
            </a:r>
            <a:r>
              <a:rPr lang="it-IT" dirty="0" err="1" smtClean="0"/>
              <a:t>sismogenetiche</a:t>
            </a:r>
            <a:endParaRPr lang="it-IT" dirty="0" smtClean="0"/>
          </a:p>
          <a:p>
            <a:r>
              <a:rPr lang="it-IT" dirty="0" smtClean="0"/>
              <a:t>Da [13]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MAGNITUDO / Numero EVENTI in 1000 anni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it-IT" sz="3200" dirty="0" smtClean="0"/>
              <a:t>Inventati come? Introducendo forzature ed ipotesi chiaramente non verificate o non verificabili in alcun modo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5482952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La probabilità di sisma &gt; M non muta da anno in anno in ogni luogo. </a:t>
            </a:r>
            <a:r>
              <a:rPr lang="it-IT" b="1" dirty="0" smtClean="0">
                <a:solidFill>
                  <a:srgbClr val="FF0000"/>
                </a:solidFill>
              </a:rPr>
              <a:t>FALSO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La sorgente sismica è un punto. </a:t>
            </a:r>
            <a:r>
              <a:rPr lang="it-IT" b="1" dirty="0" smtClean="0">
                <a:solidFill>
                  <a:srgbClr val="FF0000"/>
                </a:solidFill>
              </a:rPr>
              <a:t>FALSO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Vale a scala locale la legge di ricorrenza osservata considerando aree vastissime (GR). </a:t>
            </a:r>
            <a:r>
              <a:rPr lang="it-IT" b="1" dirty="0" smtClean="0">
                <a:solidFill>
                  <a:srgbClr val="FF0000"/>
                </a:solidFill>
              </a:rPr>
              <a:t>FALSO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Tale legge può essere estrapolata con sicurezza ai terremoti molto severi. </a:t>
            </a:r>
            <a:r>
              <a:rPr lang="it-IT" b="1" dirty="0" smtClean="0">
                <a:solidFill>
                  <a:srgbClr val="FF0000"/>
                </a:solidFill>
              </a:rPr>
              <a:t>FALSO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La probabilità di sisma in un anno è indipendente da quella degli anni precedenti. </a:t>
            </a:r>
            <a:r>
              <a:rPr lang="it-IT" b="1" dirty="0" smtClean="0">
                <a:solidFill>
                  <a:srgbClr val="FF0000"/>
                </a:solidFill>
              </a:rPr>
              <a:t>NON VERIFICABILE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i="1" dirty="0" smtClean="0"/>
              <a:t>I terremoti “ritornano” con regolarità (perfetta).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FALSO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Il valor medio delle stime degli esperti (albero logico) è preferibile a ciascun dato singolo. </a:t>
            </a:r>
            <a:r>
              <a:rPr lang="it-IT" b="1" dirty="0" smtClean="0">
                <a:solidFill>
                  <a:srgbClr val="FF0000"/>
                </a:solidFill>
              </a:rPr>
              <a:t>TOTALMENTE NON VERIFICABILE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18434" name="Picture 2" descr="http://www.meteoweb.eu/wp-content/uploads/2013/05/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690966" cy="157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Come è possibile che ipotesi così sbagliate siano alla base delle nostre normative?</a:t>
            </a:r>
          </a:p>
          <a:p>
            <a:pPr lvl="1"/>
            <a:r>
              <a:rPr lang="it-IT" b="1" dirty="0" smtClean="0"/>
              <a:t>Conformismo (difficile contrastare la Legge)</a:t>
            </a:r>
          </a:p>
          <a:p>
            <a:pPr lvl="1"/>
            <a:r>
              <a:rPr lang="it-IT" b="1" dirty="0" smtClean="0"/>
              <a:t>Riluttanza a dire “non lo sappiamo”</a:t>
            </a:r>
          </a:p>
          <a:p>
            <a:pPr lvl="1"/>
            <a:r>
              <a:rPr lang="it-IT" b="1" dirty="0" smtClean="0"/>
              <a:t>“Fallacia genetica”:  fonti </a:t>
            </a:r>
            <a:r>
              <a:rPr lang="it-IT" b="1" dirty="0" err="1" smtClean="0"/>
              <a:t>indiscutibili…-</a:t>
            </a:r>
            <a:r>
              <a:rPr lang="it-IT" b="1" dirty="0" smtClean="0"/>
              <a:t>&gt;ok</a:t>
            </a:r>
          </a:p>
          <a:p>
            <a:pPr lvl="1"/>
            <a:r>
              <a:rPr lang="it-IT" b="1" dirty="0" smtClean="0"/>
              <a:t>Giganteschi apparati che si dovrebbero riconvertire.</a:t>
            </a:r>
          </a:p>
          <a:p>
            <a:pPr lvl="1"/>
            <a:r>
              <a:rPr lang="it-IT" dirty="0" smtClean="0"/>
              <a:t>Normative “tenere” con il sisma danno un falso senso di sicurezza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b="1" dirty="0" smtClean="0">
                <a:sym typeface="Wingdings" pitchFamily="2" charset="2"/>
              </a:rPr>
              <a:t>consolidamenti procrastinabili</a:t>
            </a:r>
            <a:r>
              <a:rPr lang="it-IT" dirty="0" smtClean="0">
                <a:sym typeface="Wingdings" pitchFamily="2" charset="2"/>
              </a:rPr>
              <a:t> (“vita nominale ‘restante’  ”).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 quelle </a:t>
            </a:r>
            <a:r>
              <a:rPr lang="it-IT" dirty="0" err="1" smtClean="0"/>
              <a:t>ipotesi…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…ecco</a:t>
            </a:r>
            <a:r>
              <a:rPr lang="it-IT" dirty="0" smtClean="0"/>
              <a:t> come ragiona la Legge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In un luogo la probabilità annuale di sisma magnitudo &gt; M sia </a:t>
            </a:r>
            <a:r>
              <a:rPr lang="it-IT" b="1" i="1" dirty="0" smtClean="0">
                <a:solidFill>
                  <a:srgbClr val="00B050"/>
                </a:solidFill>
              </a:rPr>
              <a:t>q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probabilità che </a:t>
            </a:r>
            <a:r>
              <a:rPr lang="it-IT" b="1" dirty="0" smtClean="0"/>
              <a:t>NON</a:t>
            </a:r>
            <a:r>
              <a:rPr lang="it-IT" dirty="0" smtClean="0"/>
              <a:t> si verifichi è </a:t>
            </a:r>
            <a:r>
              <a:rPr lang="it-IT" b="1" dirty="0" smtClean="0">
                <a:solidFill>
                  <a:srgbClr val="00B050"/>
                </a:solidFill>
              </a:rPr>
              <a:t>S</a:t>
            </a:r>
            <a:r>
              <a:rPr lang="it-IT" b="1" baseline="-25000" dirty="0" smtClean="0">
                <a:solidFill>
                  <a:srgbClr val="00B050"/>
                </a:solidFill>
              </a:rPr>
              <a:t>1</a:t>
            </a:r>
            <a:r>
              <a:rPr lang="it-IT" dirty="0" smtClean="0"/>
              <a:t>= (</a:t>
            </a:r>
            <a:r>
              <a:rPr lang="it-IT" b="1" dirty="0" smtClean="0">
                <a:solidFill>
                  <a:srgbClr val="00B050"/>
                </a:solidFill>
              </a:rPr>
              <a:t>1-</a:t>
            </a:r>
            <a:r>
              <a:rPr lang="it-IT" b="1" i="1" dirty="0" smtClean="0">
                <a:solidFill>
                  <a:srgbClr val="00B050"/>
                </a:solidFill>
              </a:rPr>
              <a:t>q</a:t>
            </a:r>
            <a:r>
              <a:rPr lang="it-IT" b="1" dirty="0" smtClean="0">
                <a:solidFill>
                  <a:srgbClr val="00B050"/>
                </a:solidFill>
              </a:rPr>
              <a:t>)</a:t>
            </a:r>
            <a:r>
              <a:rPr lang="it-IT" dirty="0" smtClean="0"/>
              <a:t>. </a:t>
            </a:r>
          </a:p>
          <a:p>
            <a:r>
              <a:rPr lang="it-IT" dirty="0" smtClean="0"/>
              <a:t>Se in </a:t>
            </a:r>
            <a:r>
              <a:rPr lang="it-IT" b="1" dirty="0" smtClean="0"/>
              <a:t>2</a:t>
            </a:r>
            <a:r>
              <a:rPr lang="it-IT" dirty="0" smtClean="0"/>
              <a:t> anni </a:t>
            </a:r>
            <a:r>
              <a:rPr lang="it-IT" b="1" dirty="0" smtClean="0"/>
              <a:t>NON</a:t>
            </a:r>
            <a:r>
              <a:rPr lang="it-IT" dirty="0" smtClean="0"/>
              <a:t> si deve verificare quel sisma, la probabilità che </a:t>
            </a:r>
            <a:r>
              <a:rPr lang="it-IT" b="1" dirty="0" smtClean="0"/>
              <a:t>NON</a:t>
            </a:r>
            <a:r>
              <a:rPr lang="it-IT" dirty="0" smtClean="0"/>
              <a:t> si verifichi è </a:t>
            </a:r>
            <a:r>
              <a:rPr lang="it-IT" b="1" dirty="0" smtClean="0">
                <a:solidFill>
                  <a:srgbClr val="00B050"/>
                </a:solidFill>
              </a:rPr>
              <a:t>S</a:t>
            </a:r>
            <a:r>
              <a:rPr lang="it-IT" b="1" baseline="-25000" dirty="0" smtClean="0">
                <a:solidFill>
                  <a:srgbClr val="00B050"/>
                </a:solidFill>
              </a:rPr>
              <a:t>2</a:t>
            </a:r>
            <a:r>
              <a:rPr lang="it-IT" dirty="0" smtClean="0"/>
              <a:t>= </a:t>
            </a:r>
            <a:r>
              <a:rPr lang="it-IT" b="1" dirty="0" smtClean="0">
                <a:solidFill>
                  <a:srgbClr val="00B050"/>
                </a:solidFill>
              </a:rPr>
              <a:t>(1-</a:t>
            </a:r>
            <a:r>
              <a:rPr lang="it-IT" b="1" i="1" dirty="0" smtClean="0">
                <a:solidFill>
                  <a:srgbClr val="00B050"/>
                </a:solidFill>
              </a:rPr>
              <a:t>q</a:t>
            </a:r>
            <a:r>
              <a:rPr lang="it-IT" b="1" dirty="0" smtClean="0">
                <a:solidFill>
                  <a:srgbClr val="00B050"/>
                </a:solidFill>
              </a:rPr>
              <a:t>)x(1-</a:t>
            </a:r>
            <a:r>
              <a:rPr lang="it-IT" b="1" i="1" dirty="0" smtClean="0">
                <a:solidFill>
                  <a:srgbClr val="00B050"/>
                </a:solidFill>
              </a:rPr>
              <a:t>q</a:t>
            </a:r>
            <a:r>
              <a:rPr lang="it-IT" b="1" dirty="0" smtClean="0">
                <a:solidFill>
                  <a:srgbClr val="00B050"/>
                </a:solidFill>
              </a:rPr>
              <a:t>), dato che gli eventi sono indipendenti e q costante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Se in </a:t>
            </a:r>
            <a:r>
              <a:rPr lang="it-IT" b="1" dirty="0" smtClean="0"/>
              <a:t>50</a:t>
            </a:r>
            <a:r>
              <a:rPr lang="it-IT" dirty="0" smtClean="0"/>
              <a:t> anni NON si deve verificare quel sisma, la probabilità che NON si verifichi è </a:t>
            </a:r>
            <a:r>
              <a:rPr lang="it-IT" b="1" dirty="0" smtClean="0">
                <a:solidFill>
                  <a:srgbClr val="00B050"/>
                </a:solidFill>
              </a:rPr>
              <a:t>S</a:t>
            </a:r>
            <a:r>
              <a:rPr lang="it-IT" b="1" baseline="-25000" dirty="0" smtClean="0">
                <a:solidFill>
                  <a:srgbClr val="00B050"/>
                </a:solidFill>
              </a:rPr>
              <a:t>50</a:t>
            </a:r>
            <a:r>
              <a:rPr lang="it-IT" dirty="0" smtClean="0"/>
              <a:t>= </a:t>
            </a:r>
            <a:r>
              <a:rPr lang="it-IT" b="1" dirty="0" smtClean="0">
                <a:solidFill>
                  <a:srgbClr val="00B050"/>
                </a:solidFill>
              </a:rPr>
              <a:t>(1-</a:t>
            </a:r>
            <a:r>
              <a:rPr lang="it-IT" b="1" i="1" dirty="0" smtClean="0">
                <a:solidFill>
                  <a:srgbClr val="00B050"/>
                </a:solidFill>
              </a:rPr>
              <a:t>q</a:t>
            </a:r>
            <a:r>
              <a:rPr lang="it-IT" b="1" dirty="0" smtClean="0">
                <a:solidFill>
                  <a:srgbClr val="00B050"/>
                </a:solidFill>
              </a:rPr>
              <a:t>)</a:t>
            </a:r>
            <a:r>
              <a:rPr lang="it-IT" b="1" baseline="30000" dirty="0" smtClean="0">
                <a:solidFill>
                  <a:srgbClr val="00B050"/>
                </a:solidFill>
              </a:rPr>
              <a:t>50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probabilità che </a:t>
            </a:r>
            <a:r>
              <a:rPr lang="it-IT" b="1" dirty="0" smtClean="0"/>
              <a:t>SI</a:t>
            </a:r>
            <a:r>
              <a:rPr lang="it-IT" dirty="0" smtClean="0"/>
              <a:t>  verifichi quel sisma in 50 anni è </a:t>
            </a:r>
            <a:r>
              <a:rPr lang="it-IT" b="1" dirty="0" smtClean="0">
                <a:solidFill>
                  <a:srgbClr val="00B050"/>
                </a:solidFill>
              </a:rPr>
              <a:t>P</a:t>
            </a:r>
            <a:r>
              <a:rPr lang="it-IT" b="1" baseline="-25000" dirty="0" smtClean="0">
                <a:solidFill>
                  <a:srgbClr val="00B050"/>
                </a:solidFill>
              </a:rPr>
              <a:t>50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/>
              <a:t>(</a:t>
            </a:r>
            <a:r>
              <a:rPr lang="it-IT" b="1" dirty="0" smtClean="0">
                <a:solidFill>
                  <a:srgbClr val="00B050"/>
                </a:solidFill>
              </a:rPr>
              <a:t>P</a:t>
            </a:r>
            <a:r>
              <a:rPr lang="it-IT" b="1" baseline="-25000" dirty="0" smtClean="0">
                <a:solidFill>
                  <a:srgbClr val="00B050"/>
                </a:solidFill>
              </a:rPr>
              <a:t>50</a:t>
            </a:r>
            <a:r>
              <a:rPr lang="it-IT" b="1" dirty="0" smtClean="0">
                <a:solidFill>
                  <a:srgbClr val="00B050"/>
                </a:solidFill>
              </a:rPr>
              <a:t>=1-S</a:t>
            </a:r>
            <a:r>
              <a:rPr lang="it-IT" b="1" baseline="-25000" dirty="0" smtClean="0">
                <a:solidFill>
                  <a:srgbClr val="00B050"/>
                </a:solidFill>
              </a:rPr>
              <a:t>50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le due probabilità sommano 1).</a:t>
            </a:r>
          </a:p>
          <a:p>
            <a:r>
              <a:rPr lang="it-IT" dirty="0" smtClean="0"/>
              <a:t>La probabilità </a:t>
            </a:r>
            <a:r>
              <a:rPr lang="it-IT" b="1" dirty="0" smtClean="0">
                <a:solidFill>
                  <a:srgbClr val="00B050"/>
                </a:solidFill>
              </a:rPr>
              <a:t>P</a:t>
            </a:r>
            <a:r>
              <a:rPr lang="it-IT" dirty="0" smtClean="0"/>
              <a:t> la fissano </a:t>
            </a:r>
            <a:r>
              <a:rPr lang="it-IT" dirty="0" smtClean="0"/>
              <a:t>a tavolino </a:t>
            </a:r>
            <a:r>
              <a:rPr lang="it-IT" b="1" i="1" dirty="0" smtClean="0"/>
              <a:t>per legge</a:t>
            </a:r>
            <a:r>
              <a:rPr lang="it-IT" dirty="0" smtClean="0"/>
              <a:t>: in 50 anni è del 10% per “SLV, Stato Limite Vita”. Altissima. </a:t>
            </a:r>
            <a:r>
              <a:rPr lang="it-IT" dirty="0" err="1" smtClean="0"/>
              <a:t>Inaccettabilmente</a:t>
            </a:r>
            <a:r>
              <a:rPr lang="it-IT" dirty="0" smtClean="0"/>
              <a:t> alta, ma c’è una ragione: il numero è un artefatto.</a:t>
            </a:r>
          </a:p>
          <a:p>
            <a:r>
              <a:rPr lang="it-IT" b="1" i="1" dirty="0" err="1" smtClean="0"/>
              <a:t>q</a:t>
            </a:r>
            <a:r>
              <a:rPr lang="it-IT" dirty="0" err="1" smtClean="0"/>
              <a:t>=circa</a:t>
            </a:r>
            <a:r>
              <a:rPr lang="it-IT" dirty="0" smtClean="0"/>
              <a:t> 0.02105 (si ottiene da  (1-0.1)→0.9=(1-q)</a:t>
            </a:r>
            <a:r>
              <a:rPr lang="it-IT" baseline="30000" dirty="0" smtClean="0"/>
              <a:t>50</a:t>
            </a:r>
            <a:r>
              <a:rPr lang="it-IT" dirty="0" smtClean="0"/>
              <a:t>). Allora:</a:t>
            </a:r>
          </a:p>
          <a:p>
            <a:r>
              <a:rPr lang="it-IT" dirty="0" smtClean="0"/>
              <a:t> </a:t>
            </a:r>
            <a:r>
              <a:rPr lang="it-IT" b="1" dirty="0" smtClean="0"/>
              <a:t>FALLACIA </a:t>
            </a:r>
            <a:r>
              <a:rPr lang="it-IT" b="1" dirty="0" err="1" smtClean="0"/>
              <a:t>n°</a:t>
            </a:r>
            <a:r>
              <a:rPr lang="it-IT" b="1" dirty="0" smtClean="0"/>
              <a:t> 2:</a:t>
            </a:r>
          </a:p>
          <a:p>
            <a:pPr lvl="1"/>
            <a:r>
              <a:rPr lang="it-IT" dirty="0" smtClean="0"/>
              <a:t>“</a:t>
            </a:r>
            <a:r>
              <a:rPr lang="it-IT" b="1" dirty="0" smtClean="0"/>
              <a:t>Se il sisma ha probabilità annuale 0.002105, esso </a:t>
            </a:r>
            <a:r>
              <a:rPr lang="it-IT" b="1" i="1" dirty="0" smtClean="0">
                <a:solidFill>
                  <a:srgbClr val="FF0000"/>
                </a:solidFill>
              </a:rPr>
              <a:t>ritorna</a:t>
            </a:r>
            <a:r>
              <a:rPr lang="it-IT" b="1" dirty="0" smtClean="0"/>
              <a:t> ogni 1/0.002105 anni = 475 anni</a:t>
            </a:r>
            <a:r>
              <a:rPr lang="it-IT" dirty="0" smtClean="0"/>
              <a:t>.”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Da qui 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famigerato</a:t>
            </a:r>
            <a:r>
              <a:rPr lang="it-IT" dirty="0" smtClean="0">
                <a:sym typeface="Wingdings" pitchFamily="2" charset="2"/>
              </a:rPr>
              <a:t>  “</a:t>
            </a:r>
            <a:r>
              <a:rPr lang="it-IT" b="1" dirty="0" smtClean="0">
                <a:solidFill>
                  <a:srgbClr val="FF0000"/>
                </a:solidFill>
              </a:rPr>
              <a:t>PERIODO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RITORNO</a:t>
            </a:r>
            <a:r>
              <a:rPr lang="it-IT" dirty="0" smtClean="0"/>
              <a:t>” DEL SISMA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Riportiamo il tutto ai dadi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5842992" cy="511256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La probabilità che il 3 </a:t>
            </a:r>
            <a:r>
              <a:rPr lang="it-IT" b="1" dirty="0" smtClean="0"/>
              <a:t>NON</a:t>
            </a:r>
            <a:r>
              <a:rPr lang="it-IT" dirty="0" smtClean="0"/>
              <a:t> esca dopo 50 lanci è (1-1/6)</a:t>
            </a:r>
            <a:r>
              <a:rPr lang="it-IT" baseline="30000" dirty="0" smtClean="0"/>
              <a:t>50</a:t>
            </a:r>
            <a:r>
              <a:rPr lang="it-IT" dirty="0" smtClean="0"/>
              <a:t> [stessa formula di prima]: non è un caso!</a:t>
            </a:r>
          </a:p>
          <a:p>
            <a:pPr algn="ctr">
              <a:buNone/>
            </a:pPr>
            <a:r>
              <a:rPr lang="it-IT" dirty="0" smtClean="0"/>
              <a:t>Domande:</a:t>
            </a:r>
          </a:p>
          <a:p>
            <a:r>
              <a:rPr lang="it-IT" b="1" dirty="0" smtClean="0"/>
              <a:t>Dire che la probabilità che esca il 3 in un lancio è 1/6 vuol forse dire che il 3 “</a:t>
            </a:r>
            <a:r>
              <a:rPr lang="it-IT" b="1" dirty="0" smtClean="0">
                <a:solidFill>
                  <a:srgbClr val="FF0000"/>
                </a:solidFill>
              </a:rPr>
              <a:t>ritorna</a:t>
            </a:r>
            <a:r>
              <a:rPr lang="it-IT" b="1" dirty="0" smtClean="0"/>
              <a:t>” ogni 6 lanci? </a:t>
            </a:r>
            <a:r>
              <a:rPr lang="it-IT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it-IT" b="1" dirty="0" smtClean="0"/>
              <a:t>Dopo 20000 lanci, il 3 uscirà nei prossimi 6 lanci? </a:t>
            </a:r>
            <a:r>
              <a:rPr lang="it-IT" b="1" dirty="0" smtClean="0">
                <a:solidFill>
                  <a:srgbClr val="FF0000"/>
                </a:solidFill>
              </a:rPr>
              <a:t>NON E’ DETTO.</a:t>
            </a:r>
          </a:p>
          <a:p>
            <a:r>
              <a:rPr lang="it-IT" b="1" dirty="0" smtClean="0"/>
              <a:t>Aver tirato 20000 lanci cambia qualcosa? </a:t>
            </a:r>
            <a:r>
              <a:rPr lang="it-IT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it-IT" b="1" dirty="0" smtClean="0"/>
              <a:t>Il 3 è uscito 2 lanci fa, posso star tranquillo che non uscirà nei prossimi 4 lanci? </a:t>
            </a:r>
            <a:r>
              <a:rPr lang="it-IT" b="1" dirty="0" smtClean="0">
                <a:solidFill>
                  <a:srgbClr val="FF0000"/>
                </a:solidFill>
              </a:rPr>
              <a:t>NO!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Il “periodo di ritorno” del 3 esiste? NO!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MA ALLORA </a:t>
            </a:r>
          </a:p>
          <a:p>
            <a:r>
              <a:rPr lang="it-IT" b="1" cap="small" dirty="0" smtClean="0">
                <a:solidFill>
                  <a:srgbClr val="FF0000"/>
                </a:solidFill>
              </a:rPr>
              <a:t>Il “periodo di ritorno” dei terremoti esiste? NO!</a:t>
            </a:r>
          </a:p>
          <a:p>
            <a:r>
              <a:rPr lang="it-IT" dirty="0" smtClean="0"/>
              <a:t>Il concetto è di fatto collegato ai “numeri ritardatari”:</a:t>
            </a:r>
          </a:p>
          <a:p>
            <a:pPr>
              <a:buNone/>
            </a:pPr>
            <a:r>
              <a:rPr lang="it-IT" b="1" dirty="0" smtClean="0"/>
              <a:t>	QUANTE PERSONE HANNO DILAPIDATO FORTUNE GIOCANDO I NUMERI RITARDATARI AL LOTTO!?</a:t>
            </a:r>
            <a:endParaRPr lang="it-IT" dirty="0" smtClean="0"/>
          </a:p>
          <a:p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76872"/>
            <a:ext cx="2474190" cy="152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04248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“Numeri Ritardatari”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300192" y="4077072"/>
            <a:ext cx="2376264" cy="16561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 questo noi progettiamo  </a:t>
            </a:r>
            <a:r>
              <a:rPr lang="it-IT" b="1" dirty="0" smtClean="0">
                <a:solidFill>
                  <a:srgbClr val="FF0000"/>
                </a:solidFill>
              </a:rPr>
              <a:t>oggi :</a:t>
            </a:r>
          </a:p>
          <a:p>
            <a:pPr algn="ctr"/>
            <a:r>
              <a:rPr lang="it-IT" dirty="0" smtClean="0"/>
              <a:t>Con il “Periodo di Ritorno”</a:t>
            </a:r>
            <a:endParaRPr lang="it-IT" dirty="0"/>
          </a:p>
        </p:txBody>
      </p:sp>
      <p:sp>
        <p:nvSpPr>
          <p:cNvPr id="22530" name="AutoShape 2" descr="Risultati immagini per dad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2" name="AutoShape 4" descr="Risultati immagini per dad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20688"/>
            <a:ext cx="783531" cy="7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730426"/>
          </a:xfrm>
        </p:spPr>
        <p:txBody>
          <a:bodyPr>
            <a:normAutofit/>
          </a:bodyPr>
          <a:lstStyle/>
          <a:p>
            <a:r>
              <a:rPr lang="it-IT" dirty="0" smtClean="0"/>
              <a:t>Che nesso con il verbale della Commissione Grandi Rischi del 31-3-2009?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2048</Words>
  <Application>Microsoft Office PowerPoint</Application>
  <PresentationFormat>Presentazione su schermo (4:3)</PresentationFormat>
  <Paragraphs>196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ILARIA RAMBALDI ONLUS “Verso la Cassazione” 23 Ottobre 2015 AURUM (Sala D’Annunzio) Pescara</vt:lpstr>
      <vt:lpstr>Le normative tecniche in vigore: stima della “pericolosità sismica”</vt:lpstr>
      <vt:lpstr>Fallacia n°1 Il “calcolo delle probabilità”</vt:lpstr>
      <vt:lpstr>Diapositiva 4</vt:lpstr>
      <vt:lpstr>Inventati come? Introducendo forzature ed ipotesi chiaramente non verificate o non verificabili in alcun modo</vt:lpstr>
      <vt:lpstr>Osservazione</vt:lpstr>
      <vt:lpstr>Con quelle ipotesi… …ecco come ragiona la Legge</vt:lpstr>
      <vt:lpstr>Riportiamo il tutto ai dadi</vt:lpstr>
      <vt:lpstr>Che nesso con il verbale della Commissione Grandi Rischi del 31-3-2009?</vt:lpstr>
      <vt:lpstr>“Periodo di Ritorno” Concetto utilizzato nel Verbale della CGR del 31-3-2009</vt:lpstr>
      <vt:lpstr>Contraddizioni palesi</vt:lpstr>
      <vt:lpstr>Ma il concetto di “periodo di ritorno” è alla base delle NORME NTC 2008</vt:lpstr>
      <vt:lpstr>Dunque a ciò spingono le leggi in vigore…</vt:lpstr>
      <vt:lpstr>In apparenza ciò è insegnato correntemente: qui schema proposto con regolarità perfetta…. (da [5])</vt:lpstr>
      <vt:lpstr>Perché questo modello induce a una falsa sicurezza (e deve essere dismesso):</vt:lpstr>
      <vt:lpstr>Intorno a L’Aquila ?</vt:lpstr>
      <vt:lpstr>Eccoli diagrammati</vt:lpstr>
      <vt:lpstr>Ed ecco il diagramma dei “periodi di ritorno” intorno a L’Aquila</vt:lpstr>
      <vt:lpstr>Se guardiamo alla scala geologica</vt:lpstr>
      <vt:lpstr>Ma I.N.G.V. dà numeri precisi in Gazzetta Ufficiale</vt:lpstr>
      <vt:lpstr>Tanto precisi che….</vt:lpstr>
      <vt:lpstr>Smentiti sia a in Emilia che a L’Aquila</vt:lpstr>
      <vt:lpstr>L’Aquila entro 15km da epicentro</vt:lpstr>
      <vt:lpstr>Come fanno?</vt:lpstr>
      <vt:lpstr>Da anni si cerca di sensibilizzare l’opinione pubblica</vt:lpstr>
      <vt:lpstr>Oggi (finalmente !) un membro  della attuale CGR scrive [7] </vt:lpstr>
      <vt:lpstr>E’ dunque necessario e urgente:</vt:lpstr>
      <vt:lpstr>Diapositiva 28</vt:lpstr>
      <vt:lpstr>Riferimenti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ILARIA RAMBALDI ONLUS “Verso la Cassazione” 23 Ottobre 2015 AURUM (Sala D’Annunzio) Pescara</dc:title>
  <dc:creator>Castalia</dc:creator>
  <cp:lastModifiedBy>Castalia</cp:lastModifiedBy>
  <cp:revision>98</cp:revision>
  <dcterms:created xsi:type="dcterms:W3CDTF">2015-10-08T13:23:11Z</dcterms:created>
  <dcterms:modified xsi:type="dcterms:W3CDTF">2015-10-22T15:37:00Z</dcterms:modified>
</cp:coreProperties>
</file>