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3" r:id="rId2"/>
    <p:sldId id="288" r:id="rId3"/>
    <p:sldId id="328" r:id="rId4"/>
    <p:sldId id="329" r:id="rId5"/>
    <p:sldId id="330" r:id="rId6"/>
    <p:sldId id="326" r:id="rId7"/>
    <p:sldId id="289" r:id="rId8"/>
    <p:sldId id="258" r:id="rId9"/>
    <p:sldId id="282" r:id="rId10"/>
    <p:sldId id="284" r:id="rId11"/>
    <p:sldId id="286" r:id="rId12"/>
    <p:sldId id="314" r:id="rId13"/>
    <p:sldId id="319" r:id="rId14"/>
    <p:sldId id="300" r:id="rId15"/>
    <p:sldId id="297" r:id="rId16"/>
    <p:sldId id="312" r:id="rId17"/>
    <p:sldId id="331" r:id="rId18"/>
    <p:sldId id="290" r:id="rId19"/>
    <p:sldId id="285" r:id="rId20"/>
    <p:sldId id="292" r:id="rId21"/>
    <p:sldId id="293" r:id="rId22"/>
    <p:sldId id="318" r:id="rId23"/>
    <p:sldId id="322" r:id="rId24"/>
    <p:sldId id="321"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66" d="100"/>
          <a:sy n="66" d="100"/>
        </p:scale>
        <p:origin x="-594" y="6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022D459-1EFC-4B95-8368-630B07AC886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920D35F1-A720-403B-BEBF-2E02A7F02134}">
      <dgm:prSet phldrT="[Testo]" custT="1"/>
      <dgm:spPr/>
      <dgm:t>
        <a:bodyPr/>
        <a:lstStyle/>
        <a:p>
          <a:pPr>
            <a:lnSpc>
              <a:spcPct val="100000"/>
            </a:lnSpc>
            <a:spcAft>
              <a:spcPts val="0"/>
            </a:spcAft>
          </a:pPr>
          <a:r>
            <a:rPr lang="en-US" sz="2000" dirty="0" smtClean="0"/>
            <a:t>From 28 October 2008 until 26 March 2009, seismic activity  increased significantly in the area of L'Aquila at a value of 2.2 x day events / background.</a:t>
          </a:r>
          <a:endParaRPr lang="it-IT" sz="2000" dirty="0" smtClean="0"/>
        </a:p>
      </dgm:t>
    </dgm:pt>
    <dgm:pt modelId="{AD249652-D4ED-43C2-83EC-67355741A1E4}" type="parTrans" cxnId="{25E2FBB2-B291-401D-ADC7-78868556B215}">
      <dgm:prSet/>
      <dgm:spPr/>
      <dgm:t>
        <a:bodyPr/>
        <a:lstStyle/>
        <a:p>
          <a:endParaRPr lang="it-IT"/>
        </a:p>
      </dgm:t>
    </dgm:pt>
    <dgm:pt modelId="{B9EF2D66-2472-4BA8-B443-393F249E08DE}" type="sibTrans" cxnId="{25E2FBB2-B291-401D-ADC7-78868556B215}">
      <dgm:prSet/>
      <dgm:spPr/>
      <dgm:t>
        <a:bodyPr/>
        <a:lstStyle/>
        <a:p>
          <a:endParaRPr lang="it-IT"/>
        </a:p>
      </dgm:t>
    </dgm:pt>
    <dgm:pt modelId="{4BD92AA0-AD18-453D-85A1-6EEC7DF86563}">
      <dgm:prSet phldrT="[Testo]" custT="1"/>
      <dgm:spPr/>
      <dgm:t>
        <a:bodyPr/>
        <a:lstStyle/>
        <a:p>
          <a:pPr defTabSz="889000">
            <a:lnSpc>
              <a:spcPct val="90000"/>
            </a:lnSpc>
            <a:spcBef>
              <a:spcPct val="0"/>
            </a:spcBef>
            <a:spcAft>
              <a:spcPct val="35000"/>
            </a:spcAft>
          </a:pPr>
          <a:r>
            <a:rPr lang="en-US" sz="2000" dirty="0" smtClean="0"/>
            <a:t>On </a:t>
          </a:r>
          <a:r>
            <a:rPr lang="it-IT" sz="2000" b="0" i="0" dirty="0" smtClean="0"/>
            <a:t>29 marzo 2009,</a:t>
          </a:r>
          <a:r>
            <a:rPr lang="en-US" sz="2000" dirty="0" smtClean="0"/>
            <a:t> </a:t>
          </a:r>
          <a:r>
            <a:rPr lang="en-US" sz="2000" dirty="0" err="1" smtClean="0"/>
            <a:t>Giampaolo</a:t>
          </a:r>
          <a:r>
            <a:rPr lang="en-US" sz="2000" dirty="0" smtClean="0"/>
            <a:t> Giuliani forecasted an impending earthquake  in </a:t>
          </a:r>
          <a:r>
            <a:rPr lang="en-US" sz="2000" dirty="0" err="1" smtClean="0"/>
            <a:t>Abruzzo</a:t>
          </a:r>
          <a:r>
            <a:rPr lang="en-US" sz="2000" dirty="0" smtClean="0"/>
            <a:t> as inferred by fluctuations in the Radon measurements detected by four experimental </a:t>
          </a:r>
          <a:r>
            <a:rPr lang="en-US" sz="2000" dirty="0" err="1" smtClean="0"/>
            <a:t>radonometers</a:t>
          </a:r>
          <a:endParaRPr lang="it-IT" sz="2000" dirty="0"/>
        </a:p>
      </dgm:t>
    </dgm:pt>
    <dgm:pt modelId="{1689E6CA-D10A-44DB-A567-9EC21DF3D1DA}" type="parTrans" cxnId="{CCD36171-CCCD-4D74-BC25-C6BFC49CEDF3}">
      <dgm:prSet/>
      <dgm:spPr/>
      <dgm:t>
        <a:bodyPr/>
        <a:lstStyle/>
        <a:p>
          <a:endParaRPr lang="it-IT"/>
        </a:p>
      </dgm:t>
    </dgm:pt>
    <dgm:pt modelId="{5CB9764B-D477-4370-A276-3A1F0996EDD9}" type="sibTrans" cxnId="{CCD36171-CCCD-4D74-BC25-C6BFC49CEDF3}">
      <dgm:prSet/>
      <dgm:spPr/>
      <dgm:t>
        <a:bodyPr/>
        <a:lstStyle/>
        <a:p>
          <a:endParaRPr lang="it-IT"/>
        </a:p>
      </dgm:t>
    </dgm:pt>
    <dgm:pt modelId="{F6E1AB4B-8B3F-45CC-965D-B115D7C5AC79}">
      <dgm:prSet phldrT="[Testo]" custT="1"/>
      <dgm:spPr/>
      <dgm:t>
        <a:bodyPr/>
        <a:lstStyle/>
        <a:p>
          <a:pPr marL="0" marR="0" indent="0" defTabSz="914400" eaLnBrk="1" fontAlgn="auto" latinLnBrk="0" hangingPunct="1">
            <a:lnSpc>
              <a:spcPct val="100000"/>
            </a:lnSpc>
            <a:spcBef>
              <a:spcPts val="0"/>
            </a:spcBef>
            <a:spcAft>
              <a:spcPts val="0"/>
            </a:spcAft>
            <a:buClrTx/>
            <a:buSzTx/>
            <a:buFontTx/>
            <a:buNone/>
            <a:tabLst/>
            <a:defRPr/>
          </a:pPr>
          <a:r>
            <a:rPr lang="en-US" sz="2000" dirty="0" smtClean="0"/>
            <a:t>10 days before the main shock occurred a concentration of hypocenters on the </a:t>
          </a:r>
          <a:r>
            <a:rPr lang="en-US" sz="2000" dirty="0" err="1" smtClean="0"/>
            <a:t>Paganica</a:t>
          </a:r>
          <a:r>
            <a:rPr lang="en-US" sz="2000" dirty="0" smtClean="0"/>
            <a:t> fault, and an increase of seismic activity up to 21.7 events / day and in magnitude.</a:t>
          </a:r>
          <a:endParaRPr lang="it-IT" sz="2000" dirty="0" smtClean="0"/>
        </a:p>
      </dgm:t>
    </dgm:pt>
    <dgm:pt modelId="{64397BC0-4EDF-4DAA-9A18-9C1B84B415B3}" type="parTrans" cxnId="{3CF05103-7442-49D9-97A9-E4189E3B7A26}">
      <dgm:prSet/>
      <dgm:spPr/>
      <dgm:t>
        <a:bodyPr/>
        <a:lstStyle/>
        <a:p>
          <a:endParaRPr lang="it-IT"/>
        </a:p>
      </dgm:t>
    </dgm:pt>
    <dgm:pt modelId="{95318B3A-4161-4E3E-A2F5-FB2CB6CD4362}" type="sibTrans" cxnId="{3CF05103-7442-49D9-97A9-E4189E3B7A26}">
      <dgm:prSet/>
      <dgm:spPr/>
      <dgm:t>
        <a:bodyPr/>
        <a:lstStyle/>
        <a:p>
          <a:endParaRPr lang="it-IT"/>
        </a:p>
      </dgm:t>
    </dgm:pt>
    <dgm:pt modelId="{DA62FB7E-7E0E-4B18-ADF7-47EB242C02DF}">
      <dgm:prSet custT="1"/>
      <dgm:spPr/>
      <dgm:t>
        <a:bodyPr/>
        <a:lstStyle/>
        <a:p>
          <a:pPr>
            <a:lnSpc>
              <a:spcPct val="100000"/>
            </a:lnSpc>
            <a:spcAft>
              <a:spcPts val="0"/>
            </a:spcAft>
          </a:pPr>
          <a:r>
            <a:rPr lang="en-US" sz="2000" dirty="0" smtClean="0"/>
            <a:t>March 30, 2009. The head of the </a:t>
          </a:r>
          <a:r>
            <a:rPr lang="en-US" sz="2000" dirty="0" err="1" smtClean="0"/>
            <a:t>Dipartimento</a:t>
          </a:r>
          <a:r>
            <a:rPr lang="en-US" sz="2000" dirty="0" smtClean="0"/>
            <a:t> </a:t>
          </a:r>
          <a:r>
            <a:rPr lang="en-US" sz="2000" dirty="0" err="1" smtClean="0"/>
            <a:t>Protezione</a:t>
          </a:r>
          <a:r>
            <a:rPr lang="en-US" sz="2000" dirty="0" smtClean="0"/>
            <a:t> </a:t>
          </a:r>
          <a:r>
            <a:rPr lang="en-US" sz="2000" smtClean="0"/>
            <a:t>civile, </a:t>
          </a:r>
          <a:r>
            <a:rPr lang="en-US" sz="2000" dirty="0" smtClean="0"/>
            <a:t>G. </a:t>
          </a:r>
          <a:r>
            <a:rPr lang="en-US" sz="2000" dirty="0" err="1" smtClean="0"/>
            <a:t>Bertolaso</a:t>
          </a:r>
          <a:r>
            <a:rPr lang="en-US" sz="2000" dirty="0" smtClean="0"/>
            <a:t>, convened a meeting of the CGR for the following day. A charge of "false alarm" was issued against Giuliani and an </a:t>
          </a:r>
          <a:r>
            <a:rPr lang="en-US" sz="2000" u="sng" dirty="0" smtClean="0"/>
            <a:t>injunction </a:t>
          </a:r>
          <a:r>
            <a:rPr lang="en-US" sz="2000" u="sng" dirty="0" err="1" smtClean="0"/>
            <a:t>forbiden</a:t>
          </a:r>
          <a:r>
            <a:rPr lang="en-US" sz="2000" u="sng" dirty="0" smtClean="0"/>
            <a:t> him </a:t>
          </a:r>
          <a:r>
            <a:rPr lang="en-US" sz="2000" dirty="0" smtClean="0"/>
            <a:t>to publicize his views and data on the Internet. On the same day it occurs in L'Aquila, an earthquake measuring 4.1.</a:t>
          </a:r>
          <a:endParaRPr lang="it-IT" sz="2000" dirty="0"/>
        </a:p>
      </dgm:t>
    </dgm:pt>
    <dgm:pt modelId="{EBF7478D-C4E0-491E-9720-BB32E48CFDC7}" type="parTrans" cxnId="{4756A59F-289D-4941-B6DD-B31838E7B3E4}">
      <dgm:prSet/>
      <dgm:spPr/>
      <dgm:t>
        <a:bodyPr/>
        <a:lstStyle/>
        <a:p>
          <a:endParaRPr lang="it-IT"/>
        </a:p>
      </dgm:t>
    </dgm:pt>
    <dgm:pt modelId="{FED0910D-FEAB-4A04-B374-5D725B8CAE6B}" type="sibTrans" cxnId="{4756A59F-289D-4941-B6DD-B31838E7B3E4}">
      <dgm:prSet/>
      <dgm:spPr/>
      <dgm:t>
        <a:bodyPr/>
        <a:lstStyle/>
        <a:p>
          <a:endParaRPr lang="it-IT"/>
        </a:p>
      </dgm:t>
    </dgm:pt>
    <dgm:pt modelId="{DDEBA1C3-A606-47AE-963A-9E963F3EABA9}" type="pres">
      <dgm:prSet presAssocID="{4022D459-1EFC-4B95-8368-630B07AC886C}" presName="Name0" presStyleCnt="0">
        <dgm:presLayoutVars>
          <dgm:dir/>
          <dgm:animLvl val="lvl"/>
          <dgm:resizeHandles val="exact"/>
        </dgm:presLayoutVars>
      </dgm:prSet>
      <dgm:spPr/>
      <dgm:t>
        <a:bodyPr/>
        <a:lstStyle/>
        <a:p>
          <a:endParaRPr lang="it-IT"/>
        </a:p>
      </dgm:t>
    </dgm:pt>
    <dgm:pt modelId="{B53144F5-C81A-4C16-9ACF-29515AC59EF5}" type="pres">
      <dgm:prSet presAssocID="{DA62FB7E-7E0E-4B18-ADF7-47EB242C02DF}" presName="boxAndChildren" presStyleCnt="0"/>
      <dgm:spPr/>
    </dgm:pt>
    <dgm:pt modelId="{681B9782-990C-497C-A6AF-227241326641}" type="pres">
      <dgm:prSet presAssocID="{DA62FB7E-7E0E-4B18-ADF7-47EB242C02DF}" presName="parentTextBox" presStyleLbl="node1" presStyleIdx="0" presStyleCnt="4" custScaleY="122625" custLinFactNeighborX="847" custLinFactNeighborY="6991"/>
      <dgm:spPr/>
      <dgm:t>
        <a:bodyPr/>
        <a:lstStyle/>
        <a:p>
          <a:endParaRPr lang="it-IT"/>
        </a:p>
      </dgm:t>
    </dgm:pt>
    <dgm:pt modelId="{1A1D64D7-3482-405D-B0B0-2C731BD8041D}" type="pres">
      <dgm:prSet presAssocID="{95318B3A-4161-4E3E-A2F5-FB2CB6CD4362}" presName="sp" presStyleCnt="0"/>
      <dgm:spPr/>
    </dgm:pt>
    <dgm:pt modelId="{0E8A2D3C-F89F-4144-9BD2-3BDBB06BBA33}" type="pres">
      <dgm:prSet presAssocID="{F6E1AB4B-8B3F-45CC-965D-B115D7C5AC79}" presName="arrowAndChildren" presStyleCnt="0"/>
      <dgm:spPr/>
    </dgm:pt>
    <dgm:pt modelId="{622A06A5-0AB7-4D82-A28E-03D48E62542E}" type="pres">
      <dgm:prSet presAssocID="{F6E1AB4B-8B3F-45CC-965D-B115D7C5AC79}" presName="parentTextArrow" presStyleLbl="node1" presStyleIdx="1" presStyleCnt="4"/>
      <dgm:spPr/>
      <dgm:t>
        <a:bodyPr/>
        <a:lstStyle/>
        <a:p>
          <a:endParaRPr lang="it-IT"/>
        </a:p>
      </dgm:t>
    </dgm:pt>
    <dgm:pt modelId="{1E6F9B10-C4FE-4609-A1C1-3FB4E8A46FA1}" type="pres">
      <dgm:prSet presAssocID="{5CB9764B-D477-4370-A276-3A1F0996EDD9}" presName="sp" presStyleCnt="0"/>
      <dgm:spPr/>
    </dgm:pt>
    <dgm:pt modelId="{0C75E894-D577-4243-805A-F679F49C70DF}" type="pres">
      <dgm:prSet presAssocID="{4BD92AA0-AD18-453D-85A1-6EEC7DF86563}" presName="arrowAndChildren" presStyleCnt="0"/>
      <dgm:spPr/>
    </dgm:pt>
    <dgm:pt modelId="{A9ECC357-E474-41A6-9678-A2F5794A578A}" type="pres">
      <dgm:prSet presAssocID="{4BD92AA0-AD18-453D-85A1-6EEC7DF86563}" presName="parentTextArrow" presStyleLbl="node1" presStyleIdx="2" presStyleCnt="4"/>
      <dgm:spPr/>
      <dgm:t>
        <a:bodyPr/>
        <a:lstStyle/>
        <a:p>
          <a:endParaRPr lang="it-IT"/>
        </a:p>
      </dgm:t>
    </dgm:pt>
    <dgm:pt modelId="{EE0B5CB0-3615-405C-A252-D9CF698CFF62}" type="pres">
      <dgm:prSet presAssocID="{B9EF2D66-2472-4BA8-B443-393F249E08DE}" presName="sp" presStyleCnt="0"/>
      <dgm:spPr/>
    </dgm:pt>
    <dgm:pt modelId="{82DDC6BE-A6EA-4F33-8519-73679A71233D}" type="pres">
      <dgm:prSet presAssocID="{920D35F1-A720-403B-BEBF-2E02A7F02134}" presName="arrowAndChildren" presStyleCnt="0"/>
      <dgm:spPr/>
    </dgm:pt>
    <dgm:pt modelId="{F2328D07-92CE-4922-80D8-4B329B17E136}" type="pres">
      <dgm:prSet presAssocID="{920D35F1-A720-403B-BEBF-2E02A7F02134}" presName="parentTextArrow" presStyleLbl="node1" presStyleIdx="3" presStyleCnt="4"/>
      <dgm:spPr/>
      <dgm:t>
        <a:bodyPr/>
        <a:lstStyle/>
        <a:p>
          <a:endParaRPr lang="it-IT"/>
        </a:p>
      </dgm:t>
    </dgm:pt>
  </dgm:ptLst>
  <dgm:cxnLst>
    <dgm:cxn modelId="{3CF05103-7442-49D9-97A9-E4189E3B7A26}" srcId="{4022D459-1EFC-4B95-8368-630B07AC886C}" destId="{F6E1AB4B-8B3F-45CC-965D-B115D7C5AC79}" srcOrd="2" destOrd="0" parTransId="{64397BC0-4EDF-4DAA-9A18-9C1B84B415B3}" sibTransId="{95318B3A-4161-4E3E-A2F5-FB2CB6CD4362}"/>
    <dgm:cxn modelId="{5B7D3537-1B3D-4EA3-BF8E-6F06ED0B3F93}" type="presOf" srcId="{920D35F1-A720-403B-BEBF-2E02A7F02134}" destId="{F2328D07-92CE-4922-80D8-4B329B17E136}" srcOrd="0" destOrd="0" presId="urn:microsoft.com/office/officeart/2005/8/layout/process4"/>
    <dgm:cxn modelId="{4D2957C0-A9AB-4646-B837-50ABD694ED24}" type="presOf" srcId="{4022D459-1EFC-4B95-8368-630B07AC886C}" destId="{DDEBA1C3-A606-47AE-963A-9E963F3EABA9}" srcOrd="0" destOrd="0" presId="urn:microsoft.com/office/officeart/2005/8/layout/process4"/>
    <dgm:cxn modelId="{0A75761D-6606-49E6-8CD6-0D169F45927E}" type="presOf" srcId="{F6E1AB4B-8B3F-45CC-965D-B115D7C5AC79}" destId="{622A06A5-0AB7-4D82-A28E-03D48E62542E}" srcOrd="0" destOrd="0" presId="urn:microsoft.com/office/officeart/2005/8/layout/process4"/>
    <dgm:cxn modelId="{25E2FBB2-B291-401D-ADC7-78868556B215}" srcId="{4022D459-1EFC-4B95-8368-630B07AC886C}" destId="{920D35F1-A720-403B-BEBF-2E02A7F02134}" srcOrd="0" destOrd="0" parTransId="{AD249652-D4ED-43C2-83EC-67355741A1E4}" sibTransId="{B9EF2D66-2472-4BA8-B443-393F249E08DE}"/>
    <dgm:cxn modelId="{4756A59F-289D-4941-B6DD-B31838E7B3E4}" srcId="{4022D459-1EFC-4B95-8368-630B07AC886C}" destId="{DA62FB7E-7E0E-4B18-ADF7-47EB242C02DF}" srcOrd="3" destOrd="0" parTransId="{EBF7478D-C4E0-491E-9720-BB32E48CFDC7}" sibTransId="{FED0910D-FEAB-4A04-B374-5D725B8CAE6B}"/>
    <dgm:cxn modelId="{B856113C-9959-4BCE-83F3-0E56A3C4E8AA}" type="presOf" srcId="{4BD92AA0-AD18-453D-85A1-6EEC7DF86563}" destId="{A9ECC357-E474-41A6-9678-A2F5794A578A}" srcOrd="0" destOrd="0" presId="urn:microsoft.com/office/officeart/2005/8/layout/process4"/>
    <dgm:cxn modelId="{CCD36171-CCCD-4D74-BC25-C6BFC49CEDF3}" srcId="{4022D459-1EFC-4B95-8368-630B07AC886C}" destId="{4BD92AA0-AD18-453D-85A1-6EEC7DF86563}" srcOrd="1" destOrd="0" parTransId="{1689E6CA-D10A-44DB-A567-9EC21DF3D1DA}" sibTransId="{5CB9764B-D477-4370-A276-3A1F0996EDD9}"/>
    <dgm:cxn modelId="{44A8440C-BB8E-47C7-B861-82E00803DE10}" type="presOf" srcId="{DA62FB7E-7E0E-4B18-ADF7-47EB242C02DF}" destId="{681B9782-990C-497C-A6AF-227241326641}" srcOrd="0" destOrd="0" presId="urn:microsoft.com/office/officeart/2005/8/layout/process4"/>
    <dgm:cxn modelId="{8BB58D32-141D-4E8F-87C6-6895B72E48C4}" type="presParOf" srcId="{DDEBA1C3-A606-47AE-963A-9E963F3EABA9}" destId="{B53144F5-C81A-4C16-9ACF-29515AC59EF5}" srcOrd="0" destOrd="0" presId="urn:microsoft.com/office/officeart/2005/8/layout/process4"/>
    <dgm:cxn modelId="{E1F5CF48-5FE8-4FE5-BDE4-B3FEEF199C6B}" type="presParOf" srcId="{B53144F5-C81A-4C16-9ACF-29515AC59EF5}" destId="{681B9782-990C-497C-A6AF-227241326641}" srcOrd="0" destOrd="0" presId="urn:microsoft.com/office/officeart/2005/8/layout/process4"/>
    <dgm:cxn modelId="{2CE58938-3E4E-4578-ACD6-2C3BF641066E}" type="presParOf" srcId="{DDEBA1C3-A606-47AE-963A-9E963F3EABA9}" destId="{1A1D64D7-3482-405D-B0B0-2C731BD8041D}" srcOrd="1" destOrd="0" presId="urn:microsoft.com/office/officeart/2005/8/layout/process4"/>
    <dgm:cxn modelId="{C95568E0-5533-44E5-95D9-CC7B2A23FEFC}" type="presParOf" srcId="{DDEBA1C3-A606-47AE-963A-9E963F3EABA9}" destId="{0E8A2D3C-F89F-4144-9BD2-3BDBB06BBA33}" srcOrd="2" destOrd="0" presId="urn:microsoft.com/office/officeart/2005/8/layout/process4"/>
    <dgm:cxn modelId="{C3A4705E-02EF-4972-BC9D-BB7A88944C5D}" type="presParOf" srcId="{0E8A2D3C-F89F-4144-9BD2-3BDBB06BBA33}" destId="{622A06A5-0AB7-4D82-A28E-03D48E62542E}" srcOrd="0" destOrd="0" presId="urn:microsoft.com/office/officeart/2005/8/layout/process4"/>
    <dgm:cxn modelId="{2A5AC82D-7DC2-4614-82E0-B566D63C1015}" type="presParOf" srcId="{DDEBA1C3-A606-47AE-963A-9E963F3EABA9}" destId="{1E6F9B10-C4FE-4609-A1C1-3FB4E8A46FA1}" srcOrd="3" destOrd="0" presId="urn:microsoft.com/office/officeart/2005/8/layout/process4"/>
    <dgm:cxn modelId="{F8F48BC5-79E3-449A-95F8-C69F3DEED880}" type="presParOf" srcId="{DDEBA1C3-A606-47AE-963A-9E963F3EABA9}" destId="{0C75E894-D577-4243-805A-F679F49C70DF}" srcOrd="4" destOrd="0" presId="urn:microsoft.com/office/officeart/2005/8/layout/process4"/>
    <dgm:cxn modelId="{6E17317A-82D1-4AC4-8B80-8893AA14B8CE}" type="presParOf" srcId="{0C75E894-D577-4243-805A-F679F49C70DF}" destId="{A9ECC357-E474-41A6-9678-A2F5794A578A}" srcOrd="0" destOrd="0" presId="urn:microsoft.com/office/officeart/2005/8/layout/process4"/>
    <dgm:cxn modelId="{6438D563-1B0D-492D-B8C0-18B7AD9E5EEC}" type="presParOf" srcId="{DDEBA1C3-A606-47AE-963A-9E963F3EABA9}" destId="{EE0B5CB0-3615-405C-A252-D9CF698CFF62}" srcOrd="5" destOrd="0" presId="urn:microsoft.com/office/officeart/2005/8/layout/process4"/>
    <dgm:cxn modelId="{BA840604-1189-4485-A60E-F001E8E83FA3}" type="presParOf" srcId="{DDEBA1C3-A606-47AE-963A-9E963F3EABA9}" destId="{82DDC6BE-A6EA-4F33-8519-73679A71233D}" srcOrd="6" destOrd="0" presId="urn:microsoft.com/office/officeart/2005/8/layout/process4"/>
    <dgm:cxn modelId="{60E05B7C-8713-452C-BA21-F28019258115}" type="presParOf" srcId="{82DDC6BE-A6EA-4F33-8519-73679A71233D}" destId="{F2328D07-92CE-4922-80D8-4B329B17E13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022D459-1EFC-4B95-8368-630B07AC886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920D35F1-A720-403B-BEBF-2E02A7F02134}">
      <dgm:prSet phldrT="[Testo]" custT="1"/>
      <dgm:spPr/>
      <dgm:t>
        <a:bodyPr/>
        <a:lstStyle/>
        <a:p>
          <a:r>
            <a:rPr lang="en-US" sz="2000" dirty="0" smtClean="0"/>
            <a:t>In May 2011, the court of L’Aquila has authorized a formal indictment for manslaughter and injury to Franco </a:t>
          </a:r>
          <a:r>
            <a:rPr lang="en-US" sz="2000" dirty="0" err="1" smtClean="0"/>
            <a:t>Barberi</a:t>
          </a:r>
          <a:r>
            <a:rPr lang="en-US" sz="2000" dirty="0" smtClean="0"/>
            <a:t>, </a:t>
          </a:r>
          <a:r>
            <a:rPr lang="en-US" sz="2000" dirty="0" err="1" smtClean="0"/>
            <a:t>Enzo</a:t>
          </a:r>
          <a:r>
            <a:rPr lang="en-US" sz="2000" dirty="0" smtClean="0"/>
            <a:t> </a:t>
          </a:r>
          <a:r>
            <a:rPr lang="en-US" sz="2000" dirty="0" err="1" smtClean="0"/>
            <a:t>Boschi</a:t>
          </a:r>
          <a:r>
            <a:rPr lang="en-US" sz="2000" dirty="0" smtClean="0"/>
            <a:t>, Claudio </a:t>
          </a:r>
          <a:r>
            <a:rPr lang="it-IT" sz="2000" dirty="0" smtClean="0"/>
            <a:t>Eva, </a:t>
          </a:r>
          <a:r>
            <a:rPr lang="it-IT" sz="2000" dirty="0" err="1" smtClean="0"/>
            <a:t>Gianmichele</a:t>
          </a:r>
          <a:r>
            <a:rPr lang="it-IT" sz="2000" dirty="0" smtClean="0"/>
            <a:t> Calvi, Mauro Dolce, Giulio Selvaggi, Bernardo De Bernardinis.</a:t>
          </a:r>
          <a:endParaRPr lang="it-IT" sz="2000" dirty="0"/>
        </a:p>
      </dgm:t>
    </dgm:pt>
    <dgm:pt modelId="{AD249652-D4ED-43C2-83EC-67355741A1E4}" type="parTrans" cxnId="{25E2FBB2-B291-401D-ADC7-78868556B215}">
      <dgm:prSet/>
      <dgm:spPr/>
      <dgm:t>
        <a:bodyPr/>
        <a:lstStyle/>
        <a:p>
          <a:endParaRPr lang="it-IT"/>
        </a:p>
      </dgm:t>
    </dgm:pt>
    <dgm:pt modelId="{B9EF2D66-2472-4BA8-B443-393F249E08DE}" type="sibTrans" cxnId="{25E2FBB2-B291-401D-ADC7-78868556B215}">
      <dgm:prSet/>
      <dgm:spPr/>
      <dgm:t>
        <a:bodyPr/>
        <a:lstStyle/>
        <a:p>
          <a:endParaRPr lang="it-IT"/>
        </a:p>
      </dgm:t>
    </dgm:pt>
    <dgm:pt modelId="{4BD92AA0-AD18-453D-85A1-6EEC7DF86563}">
      <dgm:prSet phldrT="[Testo]" custT="1"/>
      <dgm:spPr/>
      <dgm:t>
        <a:bodyPr/>
        <a:lstStyle/>
        <a:p>
          <a:pPr>
            <a:lnSpc>
              <a:spcPct val="100000"/>
            </a:lnSpc>
            <a:spcAft>
              <a:spcPts val="0"/>
            </a:spcAft>
          </a:pPr>
          <a:r>
            <a:rPr lang="en-US" sz="2000" dirty="0" smtClean="0"/>
            <a:t>On  June</a:t>
          </a:r>
          <a:r>
            <a:rPr lang="it-IT" sz="2000" b="0" i="0" dirty="0" smtClean="0"/>
            <a:t> 2011 </a:t>
          </a:r>
          <a:r>
            <a:rPr lang="en-US" sz="2000" dirty="0" smtClean="0"/>
            <a:t>INGV distributed to the scientific community a letter of support for scientists of CGR to be sent to the President of Italy. In a few weeks collected over 5,000 signatures. Some expressions rhetorically charged and highly prejudicial have taken hold and spread rapidly from newspapers and other sources: scientists L'Aquila are scapegoats; Science is attacked; science has been put on trial. </a:t>
          </a:r>
          <a:r>
            <a:rPr lang="en-US" sz="2000" u="sng" dirty="0" smtClean="0"/>
            <a:t>Comparisons with Galileo spread virally.</a:t>
          </a:r>
          <a:endParaRPr lang="it-IT" sz="2000" u="sng" dirty="0"/>
        </a:p>
      </dgm:t>
    </dgm:pt>
    <dgm:pt modelId="{1689E6CA-D10A-44DB-A567-9EC21DF3D1DA}" type="parTrans" cxnId="{CCD36171-CCCD-4D74-BC25-C6BFC49CEDF3}">
      <dgm:prSet/>
      <dgm:spPr/>
      <dgm:t>
        <a:bodyPr/>
        <a:lstStyle/>
        <a:p>
          <a:endParaRPr lang="it-IT"/>
        </a:p>
      </dgm:t>
    </dgm:pt>
    <dgm:pt modelId="{5CB9764B-D477-4370-A276-3A1F0996EDD9}" type="sibTrans" cxnId="{CCD36171-CCCD-4D74-BC25-C6BFC49CEDF3}">
      <dgm:prSet/>
      <dgm:spPr/>
      <dgm:t>
        <a:bodyPr/>
        <a:lstStyle/>
        <a:p>
          <a:endParaRPr lang="it-IT"/>
        </a:p>
      </dgm:t>
    </dgm:pt>
    <dgm:pt modelId="{F6E1AB4B-8B3F-45CC-965D-B115D7C5AC79}">
      <dgm:prSet phldrT="[Testo]" custT="1"/>
      <dgm:spPr/>
      <dgm:t>
        <a:bodyPr/>
        <a:lstStyle/>
        <a:p>
          <a:r>
            <a:rPr lang="en-US" sz="2000" dirty="0" smtClean="0"/>
            <a:t>Judge </a:t>
          </a:r>
          <a:r>
            <a:rPr lang="en-US" sz="2000" dirty="0" err="1" smtClean="0"/>
            <a:t>Billi</a:t>
          </a:r>
          <a:r>
            <a:rPr lang="en-US" sz="2000" dirty="0" smtClean="0"/>
            <a:t> issued a guilty verdict, October 22, 2012 that "the judgment of liability </a:t>
          </a:r>
          <a:r>
            <a:rPr lang="en-US" sz="2000" b="1" dirty="0" smtClean="0"/>
            <a:t>is not</a:t>
          </a:r>
          <a:r>
            <a:rPr lang="en-US" sz="2000" dirty="0" smtClean="0"/>
            <a:t> made with 'hindsight' based on the failure prediction of earthquake" All members of the CGR are subject to "the functions of risk assessment, forecasting and prevention of death and injury imposed by law." </a:t>
          </a:r>
          <a:r>
            <a:rPr lang="en-US" sz="2000" dirty="0" err="1" smtClean="0"/>
            <a:t>Billi</a:t>
          </a:r>
          <a:r>
            <a:rPr lang="en-US" sz="2000" dirty="0" smtClean="0"/>
            <a:t> concludes that as a result of communicating false reassurance that emerged from the meeting of  CGR, many residents in L'Aquila have changed by abandoning their traditional habit of precautionary practices.</a:t>
          </a:r>
          <a:endParaRPr lang="it-IT" sz="1800" dirty="0"/>
        </a:p>
      </dgm:t>
    </dgm:pt>
    <dgm:pt modelId="{64397BC0-4EDF-4DAA-9A18-9C1B84B415B3}" type="parTrans" cxnId="{3CF05103-7442-49D9-97A9-E4189E3B7A26}">
      <dgm:prSet/>
      <dgm:spPr/>
      <dgm:t>
        <a:bodyPr/>
        <a:lstStyle/>
        <a:p>
          <a:endParaRPr lang="it-IT"/>
        </a:p>
      </dgm:t>
    </dgm:pt>
    <dgm:pt modelId="{95318B3A-4161-4E3E-A2F5-FB2CB6CD4362}" type="sibTrans" cxnId="{3CF05103-7442-49D9-97A9-E4189E3B7A26}">
      <dgm:prSet/>
      <dgm:spPr/>
      <dgm:t>
        <a:bodyPr/>
        <a:lstStyle/>
        <a:p>
          <a:endParaRPr lang="it-IT"/>
        </a:p>
      </dgm:t>
    </dgm:pt>
    <dgm:pt modelId="{DDEBA1C3-A606-47AE-963A-9E963F3EABA9}" type="pres">
      <dgm:prSet presAssocID="{4022D459-1EFC-4B95-8368-630B07AC886C}" presName="Name0" presStyleCnt="0">
        <dgm:presLayoutVars>
          <dgm:dir/>
          <dgm:animLvl val="lvl"/>
          <dgm:resizeHandles val="exact"/>
        </dgm:presLayoutVars>
      </dgm:prSet>
      <dgm:spPr/>
      <dgm:t>
        <a:bodyPr/>
        <a:lstStyle/>
        <a:p>
          <a:endParaRPr lang="it-IT"/>
        </a:p>
      </dgm:t>
    </dgm:pt>
    <dgm:pt modelId="{9A7FFB4A-216E-4856-8BC2-C5F3FB1E09EB}" type="pres">
      <dgm:prSet presAssocID="{F6E1AB4B-8B3F-45CC-965D-B115D7C5AC79}" presName="boxAndChildren" presStyleCnt="0"/>
      <dgm:spPr/>
    </dgm:pt>
    <dgm:pt modelId="{0ABF10D1-E66E-4109-8916-DE3AF6E0DA3E}" type="pres">
      <dgm:prSet presAssocID="{F6E1AB4B-8B3F-45CC-965D-B115D7C5AC79}" presName="parentTextBox" presStyleLbl="node1" presStyleIdx="0" presStyleCnt="3" custScaleY="222386" custLinFactNeighborY="-13916"/>
      <dgm:spPr/>
      <dgm:t>
        <a:bodyPr/>
        <a:lstStyle/>
        <a:p>
          <a:endParaRPr lang="it-IT"/>
        </a:p>
      </dgm:t>
    </dgm:pt>
    <dgm:pt modelId="{1E6F9B10-C4FE-4609-A1C1-3FB4E8A46FA1}" type="pres">
      <dgm:prSet presAssocID="{5CB9764B-D477-4370-A276-3A1F0996EDD9}" presName="sp" presStyleCnt="0"/>
      <dgm:spPr/>
    </dgm:pt>
    <dgm:pt modelId="{0C75E894-D577-4243-805A-F679F49C70DF}" type="pres">
      <dgm:prSet presAssocID="{4BD92AA0-AD18-453D-85A1-6EEC7DF86563}" presName="arrowAndChildren" presStyleCnt="0"/>
      <dgm:spPr/>
    </dgm:pt>
    <dgm:pt modelId="{A9ECC357-E474-41A6-9678-A2F5794A578A}" type="pres">
      <dgm:prSet presAssocID="{4BD92AA0-AD18-453D-85A1-6EEC7DF86563}" presName="parentTextArrow" presStyleLbl="node1" presStyleIdx="1" presStyleCnt="3" custScaleY="221014" custLinFactNeighborX="862" custLinFactNeighborY="-1604"/>
      <dgm:spPr/>
      <dgm:t>
        <a:bodyPr/>
        <a:lstStyle/>
        <a:p>
          <a:endParaRPr lang="it-IT"/>
        </a:p>
      </dgm:t>
    </dgm:pt>
    <dgm:pt modelId="{EE0B5CB0-3615-405C-A252-D9CF698CFF62}" type="pres">
      <dgm:prSet presAssocID="{B9EF2D66-2472-4BA8-B443-393F249E08DE}" presName="sp" presStyleCnt="0"/>
      <dgm:spPr/>
    </dgm:pt>
    <dgm:pt modelId="{82DDC6BE-A6EA-4F33-8519-73679A71233D}" type="pres">
      <dgm:prSet presAssocID="{920D35F1-A720-403B-BEBF-2E02A7F02134}" presName="arrowAndChildren" presStyleCnt="0"/>
      <dgm:spPr/>
    </dgm:pt>
    <dgm:pt modelId="{F2328D07-92CE-4922-80D8-4B329B17E136}" type="pres">
      <dgm:prSet presAssocID="{920D35F1-A720-403B-BEBF-2E02A7F02134}" presName="parentTextArrow" presStyleLbl="node1" presStyleIdx="2" presStyleCnt="3" custScaleY="135640" custLinFactNeighborY="-16"/>
      <dgm:spPr/>
      <dgm:t>
        <a:bodyPr/>
        <a:lstStyle/>
        <a:p>
          <a:endParaRPr lang="it-IT"/>
        </a:p>
      </dgm:t>
    </dgm:pt>
  </dgm:ptLst>
  <dgm:cxnLst>
    <dgm:cxn modelId="{3CF05103-7442-49D9-97A9-E4189E3B7A26}" srcId="{4022D459-1EFC-4B95-8368-630B07AC886C}" destId="{F6E1AB4B-8B3F-45CC-965D-B115D7C5AC79}" srcOrd="2" destOrd="0" parTransId="{64397BC0-4EDF-4DAA-9A18-9C1B84B415B3}" sibTransId="{95318B3A-4161-4E3E-A2F5-FB2CB6CD4362}"/>
    <dgm:cxn modelId="{8EC5A69E-B165-4688-A164-579F13FF97CE}" type="presOf" srcId="{F6E1AB4B-8B3F-45CC-965D-B115D7C5AC79}" destId="{0ABF10D1-E66E-4109-8916-DE3AF6E0DA3E}" srcOrd="0" destOrd="0" presId="urn:microsoft.com/office/officeart/2005/8/layout/process4"/>
    <dgm:cxn modelId="{25E2FBB2-B291-401D-ADC7-78868556B215}" srcId="{4022D459-1EFC-4B95-8368-630B07AC886C}" destId="{920D35F1-A720-403B-BEBF-2E02A7F02134}" srcOrd="0" destOrd="0" parTransId="{AD249652-D4ED-43C2-83EC-67355741A1E4}" sibTransId="{B9EF2D66-2472-4BA8-B443-393F249E08DE}"/>
    <dgm:cxn modelId="{8E5253B5-3D55-4A3D-8D0D-B798ED7FC4A6}" type="presOf" srcId="{4022D459-1EFC-4B95-8368-630B07AC886C}" destId="{DDEBA1C3-A606-47AE-963A-9E963F3EABA9}" srcOrd="0" destOrd="0" presId="urn:microsoft.com/office/officeart/2005/8/layout/process4"/>
    <dgm:cxn modelId="{CCD36171-CCCD-4D74-BC25-C6BFC49CEDF3}" srcId="{4022D459-1EFC-4B95-8368-630B07AC886C}" destId="{4BD92AA0-AD18-453D-85A1-6EEC7DF86563}" srcOrd="1" destOrd="0" parTransId="{1689E6CA-D10A-44DB-A567-9EC21DF3D1DA}" sibTransId="{5CB9764B-D477-4370-A276-3A1F0996EDD9}"/>
    <dgm:cxn modelId="{F0473717-0E00-449B-AF55-BD5C40413DD4}" type="presOf" srcId="{4BD92AA0-AD18-453D-85A1-6EEC7DF86563}" destId="{A9ECC357-E474-41A6-9678-A2F5794A578A}" srcOrd="0" destOrd="0" presId="urn:microsoft.com/office/officeart/2005/8/layout/process4"/>
    <dgm:cxn modelId="{CF50DEDB-BE5B-41B4-BF65-B3B50A2F4528}" type="presOf" srcId="{920D35F1-A720-403B-BEBF-2E02A7F02134}" destId="{F2328D07-92CE-4922-80D8-4B329B17E136}" srcOrd="0" destOrd="0" presId="urn:microsoft.com/office/officeart/2005/8/layout/process4"/>
    <dgm:cxn modelId="{208ED789-8573-4D8C-86F2-843DA21489E6}" type="presParOf" srcId="{DDEBA1C3-A606-47AE-963A-9E963F3EABA9}" destId="{9A7FFB4A-216E-4856-8BC2-C5F3FB1E09EB}" srcOrd="0" destOrd="0" presId="urn:microsoft.com/office/officeart/2005/8/layout/process4"/>
    <dgm:cxn modelId="{2BDD9586-2A1F-49C6-928D-21D9EC5F6892}" type="presParOf" srcId="{9A7FFB4A-216E-4856-8BC2-C5F3FB1E09EB}" destId="{0ABF10D1-E66E-4109-8916-DE3AF6E0DA3E}" srcOrd="0" destOrd="0" presId="urn:microsoft.com/office/officeart/2005/8/layout/process4"/>
    <dgm:cxn modelId="{466B7ADF-D73A-40EE-BC00-7877C5081D39}" type="presParOf" srcId="{DDEBA1C3-A606-47AE-963A-9E963F3EABA9}" destId="{1E6F9B10-C4FE-4609-A1C1-3FB4E8A46FA1}" srcOrd="1" destOrd="0" presId="urn:microsoft.com/office/officeart/2005/8/layout/process4"/>
    <dgm:cxn modelId="{723366B8-241D-4902-B340-904B39178FAF}" type="presParOf" srcId="{DDEBA1C3-A606-47AE-963A-9E963F3EABA9}" destId="{0C75E894-D577-4243-805A-F679F49C70DF}" srcOrd="2" destOrd="0" presId="urn:microsoft.com/office/officeart/2005/8/layout/process4"/>
    <dgm:cxn modelId="{34595663-B427-49C0-B256-41726C4D4684}" type="presParOf" srcId="{0C75E894-D577-4243-805A-F679F49C70DF}" destId="{A9ECC357-E474-41A6-9678-A2F5794A578A}" srcOrd="0" destOrd="0" presId="urn:microsoft.com/office/officeart/2005/8/layout/process4"/>
    <dgm:cxn modelId="{94DF2564-4803-4B88-B1AE-1E681CA0A88C}" type="presParOf" srcId="{DDEBA1C3-A606-47AE-963A-9E963F3EABA9}" destId="{EE0B5CB0-3615-405C-A252-D9CF698CFF62}" srcOrd="3" destOrd="0" presId="urn:microsoft.com/office/officeart/2005/8/layout/process4"/>
    <dgm:cxn modelId="{A77CE58E-3A27-4EE0-A7A1-20E4FEC9CBC2}" type="presParOf" srcId="{DDEBA1C3-A606-47AE-963A-9E963F3EABA9}" destId="{82DDC6BE-A6EA-4F33-8519-73679A71233D}" srcOrd="4" destOrd="0" presId="urn:microsoft.com/office/officeart/2005/8/layout/process4"/>
    <dgm:cxn modelId="{3F43AD77-11ED-4E28-8C06-EFE9D2EB7EB0}" type="presParOf" srcId="{82DDC6BE-A6EA-4F33-8519-73679A71233D}" destId="{F2328D07-92CE-4922-80D8-4B329B17E13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22D459-1EFC-4B95-8368-630B07AC886C}"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it-IT"/>
        </a:p>
      </dgm:t>
    </dgm:pt>
    <dgm:pt modelId="{920D35F1-A720-403B-BEBF-2E02A7F02134}">
      <dgm:prSet phldrT="[Testo]" custT="1"/>
      <dgm:spPr/>
      <dgm:t>
        <a:bodyPr/>
        <a:lstStyle/>
        <a:p>
          <a:r>
            <a:rPr lang="it-IT" sz="2000" dirty="0" err="1" smtClean="0"/>
            <a:t>January</a:t>
          </a:r>
          <a:r>
            <a:rPr lang="it-IT" sz="2000" dirty="0" smtClean="0"/>
            <a:t> 2010, </a:t>
          </a:r>
          <a:r>
            <a:rPr lang="it-IT" sz="2000" dirty="0" err="1" smtClean="0"/>
            <a:t>Papadopoulos</a:t>
          </a:r>
          <a:r>
            <a:rPr lang="it-IT" sz="2000" dirty="0" smtClean="0"/>
            <a:t> </a:t>
          </a:r>
          <a:r>
            <a:rPr lang="it-IT" sz="2000" dirty="0" err="1" smtClean="0"/>
            <a:t>et</a:t>
          </a:r>
          <a:r>
            <a:rPr lang="it-IT" sz="2000" dirty="0" smtClean="0"/>
            <a:t> al. :</a:t>
          </a:r>
        </a:p>
        <a:p>
          <a:r>
            <a:rPr lang="en-US" sz="2000" dirty="0" smtClean="0"/>
            <a:t>"Our results indicate the importance of the value of</a:t>
          </a:r>
          <a:endParaRPr lang="it-IT" sz="2000" dirty="0" smtClean="0"/>
        </a:p>
        <a:p>
          <a:r>
            <a:rPr lang="en-US" sz="2000" dirty="0" smtClean="0"/>
            <a:t>foreshock sequences for prediction of the main shock "</a:t>
          </a:r>
          <a:endParaRPr lang="it-IT" sz="2000" dirty="0" smtClean="0"/>
        </a:p>
      </dgm:t>
    </dgm:pt>
    <dgm:pt modelId="{AD249652-D4ED-43C2-83EC-67355741A1E4}" type="parTrans" cxnId="{25E2FBB2-B291-401D-ADC7-78868556B215}">
      <dgm:prSet/>
      <dgm:spPr/>
      <dgm:t>
        <a:bodyPr/>
        <a:lstStyle/>
        <a:p>
          <a:endParaRPr lang="it-IT"/>
        </a:p>
      </dgm:t>
    </dgm:pt>
    <dgm:pt modelId="{B9EF2D66-2472-4BA8-B443-393F249E08DE}" type="sibTrans" cxnId="{25E2FBB2-B291-401D-ADC7-78868556B215}">
      <dgm:prSet/>
      <dgm:spPr/>
      <dgm:t>
        <a:bodyPr/>
        <a:lstStyle/>
        <a:p>
          <a:endParaRPr lang="it-IT"/>
        </a:p>
      </dgm:t>
    </dgm:pt>
    <dgm:pt modelId="{4BD92AA0-AD18-453D-85A1-6EEC7DF86563}">
      <dgm:prSet phldrT="[Testo]" custT="1"/>
      <dgm:spPr/>
      <dgm:t>
        <a:bodyPr/>
        <a:lstStyle/>
        <a:p>
          <a:r>
            <a:rPr lang="en-US" sz="2000" dirty="0" smtClean="0"/>
            <a:t>October 2011, Amato and </a:t>
          </a:r>
          <a:r>
            <a:rPr lang="en-US" sz="2000" dirty="0" err="1" smtClean="0"/>
            <a:t>Giaccio</a:t>
          </a:r>
          <a:r>
            <a:rPr lang="en-US" sz="2000" dirty="0" smtClean="0"/>
            <a:t>:</a:t>
          </a:r>
          <a:endParaRPr lang="it-IT" sz="2000" dirty="0" smtClean="0"/>
        </a:p>
        <a:p>
          <a:r>
            <a:rPr lang="en-US" sz="2000" dirty="0" smtClean="0"/>
            <a:t>"Our analysis suggests that the seismic sequences alone can not be considered as direct precursors of strong incoming events"</a:t>
          </a:r>
          <a:endParaRPr lang="it-IT" sz="2000" dirty="0" smtClean="0"/>
        </a:p>
      </dgm:t>
    </dgm:pt>
    <dgm:pt modelId="{1689E6CA-D10A-44DB-A567-9EC21DF3D1DA}" type="parTrans" cxnId="{CCD36171-CCCD-4D74-BC25-C6BFC49CEDF3}">
      <dgm:prSet/>
      <dgm:spPr/>
      <dgm:t>
        <a:bodyPr/>
        <a:lstStyle/>
        <a:p>
          <a:endParaRPr lang="it-IT"/>
        </a:p>
      </dgm:t>
    </dgm:pt>
    <dgm:pt modelId="{5CB9764B-D477-4370-A276-3A1F0996EDD9}" type="sibTrans" cxnId="{CCD36171-CCCD-4D74-BC25-C6BFC49CEDF3}">
      <dgm:prSet/>
      <dgm:spPr/>
      <dgm:t>
        <a:bodyPr/>
        <a:lstStyle/>
        <a:p>
          <a:endParaRPr lang="it-IT"/>
        </a:p>
      </dgm:t>
    </dgm:pt>
    <dgm:pt modelId="{F6E1AB4B-8B3F-45CC-965D-B115D7C5AC79}">
      <dgm:prSet phldrT="[Testo]" custT="1"/>
      <dgm:spPr/>
      <dgm:t>
        <a:bodyPr/>
        <a:lstStyle/>
        <a:p>
          <a:r>
            <a:rPr lang="it-IT" sz="2000" dirty="0" smtClean="0"/>
            <a:t>In </a:t>
          </a:r>
          <a:r>
            <a:rPr lang="it-IT" sz="2000" dirty="0" err="1" smtClean="0"/>
            <a:t>November</a:t>
          </a:r>
          <a:r>
            <a:rPr lang="it-IT" sz="2000" dirty="0" smtClean="0"/>
            <a:t> 2014, </a:t>
          </a:r>
          <a:r>
            <a:rPr lang="it-IT" sz="2000" dirty="0" err="1" smtClean="0"/>
            <a:t>Guidoboni</a:t>
          </a:r>
          <a:r>
            <a:rPr lang="it-IT" sz="2000" dirty="0" smtClean="0"/>
            <a:t> and </a:t>
          </a:r>
          <a:r>
            <a:rPr lang="it-IT" sz="2000" dirty="0" err="1" smtClean="0"/>
            <a:t>Valensise</a:t>
          </a:r>
          <a:r>
            <a:rPr lang="it-IT" sz="2000" dirty="0" smtClean="0"/>
            <a:t>:</a:t>
          </a:r>
        </a:p>
        <a:p>
          <a:r>
            <a:rPr lang="en-US" sz="2000" dirty="0" smtClean="0"/>
            <a:t>"The time evolution of the seismic sequences - and especially their foreshocks - has become topical in Italy following the earthquake that struck the central </a:t>
          </a:r>
          <a:r>
            <a:rPr lang="en-US" sz="2000" dirty="0" err="1" smtClean="0"/>
            <a:t>Abruzzo</a:t>
          </a:r>
          <a:r>
            <a:rPr lang="en-US" sz="2000" dirty="0" smtClean="0"/>
            <a:t> (Italy) April 6, 2009 (Mw 6.3, I0 IX MCS)”</a:t>
          </a:r>
          <a:endParaRPr lang="it-IT" sz="2000" dirty="0"/>
        </a:p>
      </dgm:t>
    </dgm:pt>
    <dgm:pt modelId="{64397BC0-4EDF-4DAA-9A18-9C1B84B415B3}" type="parTrans" cxnId="{3CF05103-7442-49D9-97A9-E4189E3B7A26}">
      <dgm:prSet/>
      <dgm:spPr/>
      <dgm:t>
        <a:bodyPr/>
        <a:lstStyle/>
        <a:p>
          <a:endParaRPr lang="it-IT"/>
        </a:p>
      </dgm:t>
    </dgm:pt>
    <dgm:pt modelId="{95318B3A-4161-4E3E-A2F5-FB2CB6CD4362}" type="sibTrans" cxnId="{3CF05103-7442-49D9-97A9-E4189E3B7A26}">
      <dgm:prSet/>
      <dgm:spPr/>
      <dgm:t>
        <a:bodyPr/>
        <a:lstStyle/>
        <a:p>
          <a:endParaRPr lang="it-IT"/>
        </a:p>
      </dgm:t>
    </dgm:pt>
    <dgm:pt modelId="{DDEBA1C3-A606-47AE-963A-9E963F3EABA9}" type="pres">
      <dgm:prSet presAssocID="{4022D459-1EFC-4B95-8368-630B07AC886C}" presName="Name0" presStyleCnt="0">
        <dgm:presLayoutVars>
          <dgm:dir/>
          <dgm:animLvl val="lvl"/>
          <dgm:resizeHandles val="exact"/>
        </dgm:presLayoutVars>
      </dgm:prSet>
      <dgm:spPr/>
      <dgm:t>
        <a:bodyPr/>
        <a:lstStyle/>
        <a:p>
          <a:endParaRPr lang="it-IT"/>
        </a:p>
      </dgm:t>
    </dgm:pt>
    <dgm:pt modelId="{9A7FFB4A-216E-4856-8BC2-C5F3FB1E09EB}" type="pres">
      <dgm:prSet presAssocID="{F6E1AB4B-8B3F-45CC-965D-B115D7C5AC79}" presName="boxAndChildren" presStyleCnt="0"/>
      <dgm:spPr/>
    </dgm:pt>
    <dgm:pt modelId="{0ABF10D1-E66E-4109-8916-DE3AF6E0DA3E}" type="pres">
      <dgm:prSet presAssocID="{F6E1AB4B-8B3F-45CC-965D-B115D7C5AC79}" presName="parentTextBox" presStyleLbl="node1" presStyleIdx="0" presStyleCnt="3"/>
      <dgm:spPr/>
      <dgm:t>
        <a:bodyPr/>
        <a:lstStyle/>
        <a:p>
          <a:endParaRPr lang="it-IT"/>
        </a:p>
      </dgm:t>
    </dgm:pt>
    <dgm:pt modelId="{1E6F9B10-C4FE-4609-A1C1-3FB4E8A46FA1}" type="pres">
      <dgm:prSet presAssocID="{5CB9764B-D477-4370-A276-3A1F0996EDD9}" presName="sp" presStyleCnt="0"/>
      <dgm:spPr/>
    </dgm:pt>
    <dgm:pt modelId="{0C75E894-D577-4243-805A-F679F49C70DF}" type="pres">
      <dgm:prSet presAssocID="{4BD92AA0-AD18-453D-85A1-6EEC7DF86563}" presName="arrowAndChildren" presStyleCnt="0"/>
      <dgm:spPr/>
    </dgm:pt>
    <dgm:pt modelId="{A9ECC357-E474-41A6-9678-A2F5794A578A}" type="pres">
      <dgm:prSet presAssocID="{4BD92AA0-AD18-453D-85A1-6EEC7DF86563}" presName="parentTextArrow" presStyleLbl="node1" presStyleIdx="1" presStyleCnt="3" custLinFactNeighborY="-1150"/>
      <dgm:spPr/>
      <dgm:t>
        <a:bodyPr/>
        <a:lstStyle/>
        <a:p>
          <a:endParaRPr lang="it-IT"/>
        </a:p>
      </dgm:t>
    </dgm:pt>
    <dgm:pt modelId="{EE0B5CB0-3615-405C-A252-D9CF698CFF62}" type="pres">
      <dgm:prSet presAssocID="{B9EF2D66-2472-4BA8-B443-393F249E08DE}" presName="sp" presStyleCnt="0"/>
      <dgm:spPr/>
    </dgm:pt>
    <dgm:pt modelId="{82DDC6BE-A6EA-4F33-8519-73679A71233D}" type="pres">
      <dgm:prSet presAssocID="{920D35F1-A720-403B-BEBF-2E02A7F02134}" presName="arrowAndChildren" presStyleCnt="0"/>
      <dgm:spPr/>
    </dgm:pt>
    <dgm:pt modelId="{F2328D07-92CE-4922-80D8-4B329B17E136}" type="pres">
      <dgm:prSet presAssocID="{920D35F1-A720-403B-BEBF-2E02A7F02134}" presName="parentTextArrow" presStyleLbl="node1" presStyleIdx="2" presStyleCnt="3" custLinFactNeighborX="-909" custLinFactNeighborY="3014"/>
      <dgm:spPr/>
      <dgm:t>
        <a:bodyPr/>
        <a:lstStyle/>
        <a:p>
          <a:endParaRPr lang="it-IT"/>
        </a:p>
      </dgm:t>
    </dgm:pt>
  </dgm:ptLst>
  <dgm:cxnLst>
    <dgm:cxn modelId="{3CF05103-7442-49D9-97A9-E4189E3B7A26}" srcId="{4022D459-1EFC-4B95-8368-630B07AC886C}" destId="{F6E1AB4B-8B3F-45CC-965D-B115D7C5AC79}" srcOrd="2" destOrd="0" parTransId="{64397BC0-4EDF-4DAA-9A18-9C1B84B415B3}" sibTransId="{95318B3A-4161-4E3E-A2F5-FB2CB6CD4362}"/>
    <dgm:cxn modelId="{9A4107BA-D84A-4B89-A6C9-22EA8BF02BC9}" type="presOf" srcId="{F6E1AB4B-8B3F-45CC-965D-B115D7C5AC79}" destId="{0ABF10D1-E66E-4109-8916-DE3AF6E0DA3E}" srcOrd="0" destOrd="0" presId="urn:microsoft.com/office/officeart/2005/8/layout/process4"/>
    <dgm:cxn modelId="{25E2FBB2-B291-401D-ADC7-78868556B215}" srcId="{4022D459-1EFC-4B95-8368-630B07AC886C}" destId="{920D35F1-A720-403B-BEBF-2E02A7F02134}" srcOrd="0" destOrd="0" parTransId="{AD249652-D4ED-43C2-83EC-67355741A1E4}" sibTransId="{B9EF2D66-2472-4BA8-B443-393F249E08DE}"/>
    <dgm:cxn modelId="{15399220-907E-4210-9532-86D11E5E56F7}" type="presOf" srcId="{4BD92AA0-AD18-453D-85A1-6EEC7DF86563}" destId="{A9ECC357-E474-41A6-9678-A2F5794A578A}" srcOrd="0" destOrd="0" presId="urn:microsoft.com/office/officeart/2005/8/layout/process4"/>
    <dgm:cxn modelId="{CCD36171-CCCD-4D74-BC25-C6BFC49CEDF3}" srcId="{4022D459-1EFC-4B95-8368-630B07AC886C}" destId="{4BD92AA0-AD18-453D-85A1-6EEC7DF86563}" srcOrd="1" destOrd="0" parTransId="{1689E6CA-D10A-44DB-A567-9EC21DF3D1DA}" sibTransId="{5CB9764B-D477-4370-A276-3A1F0996EDD9}"/>
    <dgm:cxn modelId="{58F1FA98-60B3-4F24-8ED9-396C955BC9EB}" type="presOf" srcId="{4022D459-1EFC-4B95-8368-630B07AC886C}" destId="{DDEBA1C3-A606-47AE-963A-9E963F3EABA9}" srcOrd="0" destOrd="0" presId="urn:microsoft.com/office/officeart/2005/8/layout/process4"/>
    <dgm:cxn modelId="{9D295E91-050F-4382-A41F-A8753B998E02}" type="presOf" srcId="{920D35F1-A720-403B-BEBF-2E02A7F02134}" destId="{F2328D07-92CE-4922-80D8-4B329B17E136}" srcOrd="0" destOrd="0" presId="urn:microsoft.com/office/officeart/2005/8/layout/process4"/>
    <dgm:cxn modelId="{7867722D-D6FA-474B-94CE-7C54BF2BBF80}" type="presParOf" srcId="{DDEBA1C3-A606-47AE-963A-9E963F3EABA9}" destId="{9A7FFB4A-216E-4856-8BC2-C5F3FB1E09EB}" srcOrd="0" destOrd="0" presId="urn:microsoft.com/office/officeart/2005/8/layout/process4"/>
    <dgm:cxn modelId="{C000A417-2544-4A84-84D1-D29604003157}" type="presParOf" srcId="{9A7FFB4A-216E-4856-8BC2-C5F3FB1E09EB}" destId="{0ABF10D1-E66E-4109-8916-DE3AF6E0DA3E}" srcOrd="0" destOrd="0" presId="urn:microsoft.com/office/officeart/2005/8/layout/process4"/>
    <dgm:cxn modelId="{76CD31FC-A1E3-4602-AA11-5F7E23CD022E}" type="presParOf" srcId="{DDEBA1C3-A606-47AE-963A-9E963F3EABA9}" destId="{1E6F9B10-C4FE-4609-A1C1-3FB4E8A46FA1}" srcOrd="1" destOrd="0" presId="urn:microsoft.com/office/officeart/2005/8/layout/process4"/>
    <dgm:cxn modelId="{559C6333-DAA5-4F29-A21B-AD7BD1E9F232}" type="presParOf" srcId="{DDEBA1C3-A606-47AE-963A-9E963F3EABA9}" destId="{0C75E894-D577-4243-805A-F679F49C70DF}" srcOrd="2" destOrd="0" presId="urn:microsoft.com/office/officeart/2005/8/layout/process4"/>
    <dgm:cxn modelId="{B5757FD4-E03D-4FBF-AA83-04F2752BA885}" type="presParOf" srcId="{0C75E894-D577-4243-805A-F679F49C70DF}" destId="{A9ECC357-E474-41A6-9678-A2F5794A578A}" srcOrd="0" destOrd="0" presId="urn:microsoft.com/office/officeart/2005/8/layout/process4"/>
    <dgm:cxn modelId="{CA86EFD8-EE67-4858-8014-ADBE32598BC9}" type="presParOf" srcId="{DDEBA1C3-A606-47AE-963A-9E963F3EABA9}" destId="{EE0B5CB0-3615-405C-A252-D9CF698CFF62}" srcOrd="3" destOrd="0" presId="urn:microsoft.com/office/officeart/2005/8/layout/process4"/>
    <dgm:cxn modelId="{9418EB8D-6EFA-4824-88DC-8E2DC06C81FE}" type="presParOf" srcId="{DDEBA1C3-A606-47AE-963A-9E963F3EABA9}" destId="{82DDC6BE-A6EA-4F33-8519-73679A71233D}" srcOrd="4" destOrd="0" presId="urn:microsoft.com/office/officeart/2005/8/layout/process4"/>
    <dgm:cxn modelId="{882A9184-6A00-4C3D-ABC5-1E378AE8A5FE}" type="presParOf" srcId="{82DDC6BE-A6EA-4F33-8519-73679A71233D}" destId="{F2328D07-92CE-4922-80D8-4B329B17E136}"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81B9782-990C-497C-A6AF-227241326641}">
      <dsp:nvSpPr>
        <dsp:cNvPr id="0" name=""/>
        <dsp:cNvSpPr/>
      </dsp:nvSpPr>
      <dsp:spPr>
        <a:xfrm>
          <a:off x="0" y="5228206"/>
          <a:ext cx="8991600" cy="1401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kern="1200" dirty="0" smtClean="0"/>
            <a:t>March 30, 2009. The head of the </a:t>
          </a:r>
          <a:r>
            <a:rPr lang="en-US" sz="2000" kern="1200" dirty="0" err="1" smtClean="0"/>
            <a:t>Dipartimento</a:t>
          </a:r>
          <a:r>
            <a:rPr lang="en-US" sz="2000" kern="1200" dirty="0" smtClean="0"/>
            <a:t> </a:t>
          </a:r>
          <a:r>
            <a:rPr lang="en-US" sz="2000" kern="1200" dirty="0" err="1" smtClean="0"/>
            <a:t>Protezione</a:t>
          </a:r>
          <a:r>
            <a:rPr lang="en-US" sz="2000" kern="1200" dirty="0" smtClean="0"/>
            <a:t> </a:t>
          </a:r>
          <a:r>
            <a:rPr lang="en-US" sz="2000" kern="1200" smtClean="0"/>
            <a:t>civile, </a:t>
          </a:r>
          <a:r>
            <a:rPr lang="en-US" sz="2000" kern="1200" dirty="0" smtClean="0"/>
            <a:t>G. </a:t>
          </a:r>
          <a:r>
            <a:rPr lang="en-US" sz="2000" kern="1200" dirty="0" err="1" smtClean="0"/>
            <a:t>Bertolaso</a:t>
          </a:r>
          <a:r>
            <a:rPr lang="en-US" sz="2000" kern="1200" dirty="0" smtClean="0"/>
            <a:t>, convened a meeting of the CGR for the following day. A charge of "false alarm" was issued against Giuliani and an </a:t>
          </a:r>
          <a:r>
            <a:rPr lang="en-US" sz="2000" u="sng" kern="1200" dirty="0" smtClean="0"/>
            <a:t>injunction </a:t>
          </a:r>
          <a:r>
            <a:rPr lang="en-US" sz="2000" u="sng" kern="1200" dirty="0" err="1" smtClean="0"/>
            <a:t>forbiden</a:t>
          </a:r>
          <a:r>
            <a:rPr lang="en-US" sz="2000" u="sng" kern="1200" dirty="0" smtClean="0"/>
            <a:t> him </a:t>
          </a:r>
          <a:r>
            <a:rPr lang="en-US" sz="2000" kern="1200" dirty="0" smtClean="0"/>
            <a:t>to publicize his views and data on the Internet. On the same day it occurs in L'Aquila, an earthquake measuring 4.1.</a:t>
          </a:r>
          <a:endParaRPr lang="it-IT" sz="2000" kern="1200" dirty="0"/>
        </a:p>
      </dsp:txBody>
      <dsp:txXfrm>
        <a:off x="0" y="5228206"/>
        <a:ext cx="8991600" cy="1401193"/>
      </dsp:txXfrm>
    </dsp:sp>
    <dsp:sp modelId="{622A06A5-0AB7-4D82-A28E-03D48E62542E}">
      <dsp:nvSpPr>
        <dsp:cNvPr id="0" name=""/>
        <dsp:cNvSpPr/>
      </dsp:nvSpPr>
      <dsp:spPr>
        <a:xfrm rot="10800000">
          <a:off x="0" y="3484242"/>
          <a:ext cx="8991600" cy="175741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r>
            <a:rPr lang="en-US" sz="2000" kern="1200" dirty="0" smtClean="0"/>
            <a:t>10 days before the main shock occurred a concentration of hypocenters on the </a:t>
          </a:r>
          <a:r>
            <a:rPr lang="en-US" sz="2000" kern="1200" dirty="0" err="1" smtClean="0"/>
            <a:t>Paganica</a:t>
          </a:r>
          <a:r>
            <a:rPr lang="en-US" sz="2000" kern="1200" dirty="0" smtClean="0"/>
            <a:t> fault, and an increase of seismic activity up to 21.7 events / day and in magnitude.</a:t>
          </a:r>
          <a:endParaRPr lang="it-IT" sz="2000" kern="1200" dirty="0" smtClean="0"/>
        </a:p>
      </dsp:txBody>
      <dsp:txXfrm rot="10800000">
        <a:off x="0" y="3484242"/>
        <a:ext cx="8991600" cy="1757418"/>
      </dsp:txXfrm>
    </dsp:sp>
    <dsp:sp modelId="{A9ECC357-E474-41A6-9678-A2F5794A578A}">
      <dsp:nvSpPr>
        <dsp:cNvPr id="0" name=""/>
        <dsp:cNvSpPr/>
      </dsp:nvSpPr>
      <dsp:spPr>
        <a:xfrm rot="10800000">
          <a:off x="0" y="1743963"/>
          <a:ext cx="8991600" cy="175741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On </a:t>
          </a:r>
          <a:r>
            <a:rPr lang="it-IT" sz="2000" b="0" i="0" kern="1200" dirty="0" smtClean="0"/>
            <a:t>29 marzo 2009,</a:t>
          </a:r>
          <a:r>
            <a:rPr lang="en-US" sz="2000" kern="1200" dirty="0" smtClean="0"/>
            <a:t> </a:t>
          </a:r>
          <a:r>
            <a:rPr lang="en-US" sz="2000" kern="1200" dirty="0" err="1" smtClean="0"/>
            <a:t>Giampaolo</a:t>
          </a:r>
          <a:r>
            <a:rPr lang="en-US" sz="2000" kern="1200" dirty="0" smtClean="0"/>
            <a:t> Giuliani forecasted an impending earthquake  in </a:t>
          </a:r>
          <a:r>
            <a:rPr lang="en-US" sz="2000" kern="1200" dirty="0" err="1" smtClean="0"/>
            <a:t>Abruzzo</a:t>
          </a:r>
          <a:r>
            <a:rPr lang="en-US" sz="2000" kern="1200" dirty="0" smtClean="0"/>
            <a:t> as inferred by fluctuations in the Radon measurements detected by four experimental </a:t>
          </a:r>
          <a:r>
            <a:rPr lang="en-US" sz="2000" kern="1200" dirty="0" err="1" smtClean="0"/>
            <a:t>radonometers</a:t>
          </a:r>
          <a:endParaRPr lang="it-IT" sz="2000" kern="1200" dirty="0"/>
        </a:p>
      </dsp:txBody>
      <dsp:txXfrm rot="10800000">
        <a:off x="0" y="1743963"/>
        <a:ext cx="8991600" cy="1757418"/>
      </dsp:txXfrm>
    </dsp:sp>
    <dsp:sp modelId="{F2328D07-92CE-4922-80D8-4B329B17E136}">
      <dsp:nvSpPr>
        <dsp:cNvPr id="0" name=""/>
        <dsp:cNvSpPr/>
      </dsp:nvSpPr>
      <dsp:spPr>
        <a:xfrm rot="10800000">
          <a:off x="0" y="3684"/>
          <a:ext cx="8991600" cy="175741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kern="1200" dirty="0" smtClean="0"/>
            <a:t>From 28 October 2008 until 26 March 2009, seismic activity  increased significantly in the area of L'Aquila at a value of 2.2 x day events / background.</a:t>
          </a:r>
          <a:endParaRPr lang="it-IT" sz="2000" kern="1200" dirty="0" smtClean="0"/>
        </a:p>
      </dsp:txBody>
      <dsp:txXfrm rot="10800000">
        <a:off x="0" y="3684"/>
        <a:ext cx="8991600" cy="175741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BF10D1-E66E-4109-8916-DE3AF6E0DA3E}">
      <dsp:nvSpPr>
        <dsp:cNvPr id="0" name=""/>
        <dsp:cNvSpPr/>
      </dsp:nvSpPr>
      <dsp:spPr>
        <a:xfrm>
          <a:off x="0" y="4746715"/>
          <a:ext cx="8839200" cy="198459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Judge </a:t>
          </a:r>
          <a:r>
            <a:rPr lang="en-US" sz="2000" kern="1200" dirty="0" err="1" smtClean="0"/>
            <a:t>Billi</a:t>
          </a:r>
          <a:r>
            <a:rPr lang="en-US" sz="2000" kern="1200" dirty="0" smtClean="0"/>
            <a:t> issued a guilty verdict, October 22, 2012 that "the judgment of liability </a:t>
          </a:r>
          <a:r>
            <a:rPr lang="en-US" sz="2000" b="1" kern="1200" dirty="0" smtClean="0"/>
            <a:t>is not</a:t>
          </a:r>
          <a:r>
            <a:rPr lang="en-US" sz="2000" kern="1200" dirty="0" smtClean="0"/>
            <a:t> made with 'hindsight' based on the failure prediction of earthquake" All members of the CGR are subject to "the functions of risk assessment, forecasting and prevention of death and injury imposed by law." </a:t>
          </a:r>
          <a:r>
            <a:rPr lang="en-US" sz="2000" kern="1200" dirty="0" err="1" smtClean="0"/>
            <a:t>Billi</a:t>
          </a:r>
          <a:r>
            <a:rPr lang="en-US" sz="2000" kern="1200" dirty="0" smtClean="0"/>
            <a:t> concludes that as a result of communicating false reassurance that emerged from the meeting of  CGR, many residents in L'Aquila have changed by abandoning their traditional habit of precautionary practices.</a:t>
          </a:r>
          <a:endParaRPr lang="it-IT" sz="1800" kern="1200" dirty="0"/>
        </a:p>
      </dsp:txBody>
      <dsp:txXfrm>
        <a:off x="0" y="4746715"/>
        <a:ext cx="8839200" cy="1984596"/>
      </dsp:txXfrm>
    </dsp:sp>
    <dsp:sp modelId="{A9ECC357-E474-41A6-9678-A2F5794A578A}">
      <dsp:nvSpPr>
        <dsp:cNvPr id="0" name=""/>
        <dsp:cNvSpPr/>
      </dsp:nvSpPr>
      <dsp:spPr>
        <a:xfrm rot="10800000">
          <a:off x="0" y="1828795"/>
          <a:ext cx="8839200" cy="303347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100000"/>
            </a:lnSpc>
            <a:spcBef>
              <a:spcPct val="0"/>
            </a:spcBef>
            <a:spcAft>
              <a:spcPts val="0"/>
            </a:spcAft>
          </a:pPr>
          <a:r>
            <a:rPr lang="en-US" sz="2000" kern="1200" dirty="0" smtClean="0"/>
            <a:t>On  June</a:t>
          </a:r>
          <a:r>
            <a:rPr lang="it-IT" sz="2000" b="0" i="0" kern="1200" dirty="0" smtClean="0"/>
            <a:t> 2011 </a:t>
          </a:r>
          <a:r>
            <a:rPr lang="en-US" sz="2000" kern="1200" dirty="0" smtClean="0"/>
            <a:t>INGV distributed to the scientific community a letter of support for scientists of CGR to be sent to the President of Italy. In a few weeks collected over 5,000 signatures. Some expressions rhetorically charged and highly prejudicial have taken hold and spread rapidly from newspapers and other sources: scientists L'Aquila are scapegoats; Science is attacked; science has been put on trial. </a:t>
          </a:r>
          <a:r>
            <a:rPr lang="en-US" sz="2000" u="sng" kern="1200" dirty="0" smtClean="0"/>
            <a:t>Comparisons with Galileo spread virally.</a:t>
          </a:r>
          <a:endParaRPr lang="it-IT" sz="2000" u="sng" kern="1200" dirty="0"/>
        </a:p>
      </dsp:txBody>
      <dsp:txXfrm rot="10800000">
        <a:off x="0" y="1828795"/>
        <a:ext cx="8839200" cy="3033478"/>
      </dsp:txXfrm>
    </dsp:sp>
    <dsp:sp modelId="{F2328D07-92CE-4922-80D8-4B329B17E136}">
      <dsp:nvSpPr>
        <dsp:cNvPr id="0" name=""/>
        <dsp:cNvSpPr/>
      </dsp:nvSpPr>
      <dsp:spPr>
        <a:xfrm rot="10800000">
          <a:off x="0" y="2281"/>
          <a:ext cx="8839200" cy="1861696"/>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In May 2011, the court of L’Aquila has authorized a formal indictment for manslaughter and injury to Franco </a:t>
          </a:r>
          <a:r>
            <a:rPr lang="en-US" sz="2000" kern="1200" dirty="0" err="1" smtClean="0"/>
            <a:t>Barberi</a:t>
          </a:r>
          <a:r>
            <a:rPr lang="en-US" sz="2000" kern="1200" dirty="0" smtClean="0"/>
            <a:t>, </a:t>
          </a:r>
          <a:r>
            <a:rPr lang="en-US" sz="2000" kern="1200" dirty="0" err="1" smtClean="0"/>
            <a:t>Enzo</a:t>
          </a:r>
          <a:r>
            <a:rPr lang="en-US" sz="2000" kern="1200" dirty="0" smtClean="0"/>
            <a:t> </a:t>
          </a:r>
          <a:r>
            <a:rPr lang="en-US" sz="2000" kern="1200" dirty="0" err="1" smtClean="0"/>
            <a:t>Boschi</a:t>
          </a:r>
          <a:r>
            <a:rPr lang="en-US" sz="2000" kern="1200" dirty="0" smtClean="0"/>
            <a:t>, Claudio </a:t>
          </a:r>
          <a:r>
            <a:rPr lang="it-IT" sz="2000" kern="1200" dirty="0" smtClean="0"/>
            <a:t>Eva, </a:t>
          </a:r>
          <a:r>
            <a:rPr lang="it-IT" sz="2000" kern="1200" dirty="0" err="1" smtClean="0"/>
            <a:t>Gianmichele</a:t>
          </a:r>
          <a:r>
            <a:rPr lang="it-IT" sz="2000" kern="1200" dirty="0" smtClean="0"/>
            <a:t> Calvi, Mauro Dolce, Giulio Selvaggi, Bernardo De Bernardinis.</a:t>
          </a:r>
          <a:endParaRPr lang="it-IT" sz="2000" kern="1200" dirty="0"/>
        </a:p>
      </dsp:txBody>
      <dsp:txXfrm rot="10800000">
        <a:off x="0" y="2281"/>
        <a:ext cx="8839200" cy="186169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ABF10D1-E66E-4109-8916-DE3AF6E0DA3E}">
      <dsp:nvSpPr>
        <dsp:cNvPr id="0" name=""/>
        <dsp:cNvSpPr/>
      </dsp:nvSpPr>
      <dsp:spPr>
        <a:xfrm>
          <a:off x="0" y="4932940"/>
          <a:ext cx="8382000" cy="16191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smtClean="0"/>
            <a:t>In </a:t>
          </a:r>
          <a:r>
            <a:rPr lang="it-IT" sz="2000" kern="1200" dirty="0" err="1" smtClean="0"/>
            <a:t>November</a:t>
          </a:r>
          <a:r>
            <a:rPr lang="it-IT" sz="2000" kern="1200" dirty="0" smtClean="0"/>
            <a:t> 2014, </a:t>
          </a:r>
          <a:r>
            <a:rPr lang="it-IT" sz="2000" kern="1200" dirty="0" err="1" smtClean="0"/>
            <a:t>Guidoboni</a:t>
          </a:r>
          <a:r>
            <a:rPr lang="it-IT" sz="2000" kern="1200" dirty="0" smtClean="0"/>
            <a:t> and </a:t>
          </a:r>
          <a:r>
            <a:rPr lang="it-IT" sz="2000" kern="1200" dirty="0" err="1" smtClean="0"/>
            <a:t>Valensise</a:t>
          </a:r>
          <a:r>
            <a:rPr lang="it-IT" sz="2000" kern="1200" dirty="0" smtClean="0"/>
            <a:t>:</a:t>
          </a:r>
        </a:p>
        <a:p>
          <a:pPr lvl="0" algn="ctr" defTabSz="889000">
            <a:lnSpc>
              <a:spcPct val="90000"/>
            </a:lnSpc>
            <a:spcBef>
              <a:spcPct val="0"/>
            </a:spcBef>
            <a:spcAft>
              <a:spcPct val="35000"/>
            </a:spcAft>
          </a:pPr>
          <a:r>
            <a:rPr lang="en-US" sz="2000" kern="1200" dirty="0" smtClean="0"/>
            <a:t>"The time evolution of the seismic sequences - and especially their foreshocks - has become topical in Italy following the earthquake that struck the central </a:t>
          </a:r>
          <a:r>
            <a:rPr lang="en-US" sz="2000" kern="1200" dirty="0" err="1" smtClean="0"/>
            <a:t>Abruzzo</a:t>
          </a:r>
          <a:r>
            <a:rPr lang="en-US" sz="2000" kern="1200" dirty="0" smtClean="0"/>
            <a:t> (Italy) April 6, 2009 (Mw 6.3, I0 IX MCS)”</a:t>
          </a:r>
          <a:endParaRPr lang="it-IT" sz="2000" kern="1200" dirty="0"/>
        </a:p>
      </dsp:txBody>
      <dsp:txXfrm>
        <a:off x="0" y="4932940"/>
        <a:ext cx="8382000" cy="1619101"/>
      </dsp:txXfrm>
    </dsp:sp>
    <dsp:sp modelId="{A9ECC357-E474-41A6-9678-A2F5794A578A}">
      <dsp:nvSpPr>
        <dsp:cNvPr id="0" name=""/>
        <dsp:cNvSpPr/>
      </dsp:nvSpPr>
      <dsp:spPr>
        <a:xfrm rot="10800000">
          <a:off x="0" y="2438412"/>
          <a:ext cx="8382000" cy="249017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en-US" sz="2000" kern="1200" dirty="0" smtClean="0"/>
            <a:t>October 2011, Amato and </a:t>
          </a:r>
          <a:r>
            <a:rPr lang="en-US" sz="2000" kern="1200" dirty="0" err="1" smtClean="0"/>
            <a:t>Giaccio</a:t>
          </a:r>
          <a:r>
            <a:rPr lang="en-US" sz="2000" kern="1200" dirty="0" smtClean="0"/>
            <a:t>:</a:t>
          </a:r>
          <a:endParaRPr lang="it-IT" sz="2000" kern="1200" dirty="0" smtClean="0"/>
        </a:p>
        <a:p>
          <a:pPr lvl="0" algn="ctr" defTabSz="889000">
            <a:lnSpc>
              <a:spcPct val="90000"/>
            </a:lnSpc>
            <a:spcBef>
              <a:spcPct val="0"/>
            </a:spcBef>
            <a:spcAft>
              <a:spcPct val="35000"/>
            </a:spcAft>
          </a:pPr>
          <a:r>
            <a:rPr lang="en-US" sz="2000" kern="1200" dirty="0" smtClean="0"/>
            <a:t>"Our analysis suggests that the seismic sequences alone can not be considered as direct precursors of strong incoming events"</a:t>
          </a:r>
          <a:endParaRPr lang="it-IT" sz="2000" kern="1200" dirty="0" smtClean="0"/>
        </a:p>
      </dsp:txBody>
      <dsp:txXfrm rot="10800000">
        <a:off x="0" y="2438412"/>
        <a:ext cx="8382000" cy="2490177"/>
      </dsp:txXfrm>
    </dsp:sp>
    <dsp:sp modelId="{F2328D07-92CE-4922-80D8-4B329B17E136}">
      <dsp:nvSpPr>
        <dsp:cNvPr id="0" name=""/>
        <dsp:cNvSpPr/>
      </dsp:nvSpPr>
      <dsp:spPr>
        <a:xfrm rot="10800000">
          <a:off x="0" y="76212"/>
          <a:ext cx="8382000" cy="2490177"/>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lvl="0" algn="ctr" defTabSz="889000">
            <a:lnSpc>
              <a:spcPct val="90000"/>
            </a:lnSpc>
            <a:spcBef>
              <a:spcPct val="0"/>
            </a:spcBef>
            <a:spcAft>
              <a:spcPct val="35000"/>
            </a:spcAft>
          </a:pPr>
          <a:r>
            <a:rPr lang="it-IT" sz="2000" kern="1200" dirty="0" err="1" smtClean="0"/>
            <a:t>January</a:t>
          </a:r>
          <a:r>
            <a:rPr lang="it-IT" sz="2000" kern="1200" dirty="0" smtClean="0"/>
            <a:t> 2010, </a:t>
          </a:r>
          <a:r>
            <a:rPr lang="it-IT" sz="2000" kern="1200" dirty="0" err="1" smtClean="0"/>
            <a:t>Papadopoulos</a:t>
          </a:r>
          <a:r>
            <a:rPr lang="it-IT" sz="2000" kern="1200" dirty="0" smtClean="0"/>
            <a:t> </a:t>
          </a:r>
          <a:r>
            <a:rPr lang="it-IT" sz="2000" kern="1200" dirty="0" err="1" smtClean="0"/>
            <a:t>et</a:t>
          </a:r>
          <a:r>
            <a:rPr lang="it-IT" sz="2000" kern="1200" dirty="0" smtClean="0"/>
            <a:t> al. :</a:t>
          </a:r>
        </a:p>
        <a:p>
          <a:pPr lvl="0" algn="ctr" defTabSz="889000">
            <a:lnSpc>
              <a:spcPct val="90000"/>
            </a:lnSpc>
            <a:spcBef>
              <a:spcPct val="0"/>
            </a:spcBef>
            <a:spcAft>
              <a:spcPct val="35000"/>
            </a:spcAft>
          </a:pPr>
          <a:r>
            <a:rPr lang="en-US" sz="2000" kern="1200" dirty="0" smtClean="0"/>
            <a:t>"Our results indicate the importance of the value of</a:t>
          </a:r>
          <a:endParaRPr lang="it-IT" sz="2000" kern="1200" dirty="0" smtClean="0"/>
        </a:p>
        <a:p>
          <a:pPr lvl="0" algn="ctr" defTabSz="889000">
            <a:lnSpc>
              <a:spcPct val="90000"/>
            </a:lnSpc>
            <a:spcBef>
              <a:spcPct val="0"/>
            </a:spcBef>
            <a:spcAft>
              <a:spcPct val="35000"/>
            </a:spcAft>
          </a:pPr>
          <a:r>
            <a:rPr lang="en-US" sz="2000" kern="1200" dirty="0" smtClean="0"/>
            <a:t>foreshock sequences for prediction of the main shock "</a:t>
          </a:r>
          <a:endParaRPr lang="it-IT" sz="2000" kern="1200" dirty="0" smtClean="0"/>
        </a:p>
      </dsp:txBody>
      <dsp:txXfrm rot="10800000">
        <a:off x="0" y="76212"/>
        <a:ext cx="8382000" cy="2490177"/>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4DE847-8B77-4DC3-8D87-DF9730848B73}" type="datetimeFigureOut">
              <a:rPr lang="en-GB" smtClean="0"/>
              <a:pPr/>
              <a:t>23/10/2015</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103567-C6B0-4B23-871B-4582E3F22569}" type="slidenum">
              <a:rPr lang="en-GB" smtClean="0"/>
              <a:pPr/>
              <a:t>‹N›</a:t>
            </a:fld>
            <a:endParaRPr lang="en-GB"/>
          </a:p>
        </p:txBody>
      </p:sp>
    </p:spTree>
    <p:extLst>
      <p:ext uri="{BB962C8B-B14F-4D97-AF65-F5344CB8AC3E}">
        <p14:creationId xmlns="" xmlns:p14="http://schemas.microsoft.com/office/powerpoint/2010/main" val="3178341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966339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31970262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2458020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9955123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20447404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24916239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97800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264472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2973615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2904413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B00958-A8F4-4012-A725-C839A3A5B364}" type="datetimeFigureOut">
              <a:rPr lang="en-US" smtClean="0"/>
              <a:pPr/>
              <a:t>10/23/2015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32939613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B00958-A8F4-4012-A725-C839A3A5B364}" type="datetimeFigureOut">
              <a:rPr lang="en-US" smtClean="0"/>
              <a:pPr/>
              <a:t>10/23/2015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A1659-97F7-4BCC-A865-602245474AAE}" type="slidenum">
              <a:rPr lang="en-US" smtClean="0"/>
              <a:pPr/>
              <a:t>‹N›</a:t>
            </a:fld>
            <a:endParaRPr lang="en-US"/>
          </a:p>
        </p:txBody>
      </p:sp>
    </p:spTree>
    <p:extLst>
      <p:ext uri="{BB962C8B-B14F-4D97-AF65-F5344CB8AC3E}">
        <p14:creationId xmlns="" xmlns:p14="http://schemas.microsoft.com/office/powerpoint/2010/main" val="18926652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lettera43.it/foto/boschi_43675119511_2.htm" TargetMode="Externa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hyperlink" Target="http://www.issoquake.org/"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0" y="2667000"/>
            <a:ext cx="9144000" cy="1470025"/>
          </a:xfrm>
        </p:spPr>
        <p:txBody>
          <a:bodyPr>
            <a:normAutofit fontScale="90000"/>
          </a:bodyPr>
          <a:lstStyle/>
          <a:p>
            <a:r>
              <a:rPr lang="en-US" dirty="0" smtClean="0">
                <a:solidFill>
                  <a:schemeClr val="bg1"/>
                </a:solidFill>
                <a:effectLst>
                  <a:outerShdw blurRad="38100" dist="38100" dir="2700000" algn="tl">
                    <a:srgbClr val="000000">
                      <a:alpha val="43137"/>
                    </a:srgbClr>
                  </a:outerShdw>
                </a:effectLst>
              </a:rPr>
              <a:t>At the intersection of science and politics: the process of "scientists" in L'Aquila</a:t>
            </a:r>
            <a:endParaRPr lang="it-IT" dirty="0">
              <a:solidFill>
                <a:schemeClr val="bg1"/>
              </a:solidFill>
              <a:effectLst>
                <a:outerShdw blurRad="38100" dist="38100" dir="2700000" algn="tl">
                  <a:srgbClr val="000000">
                    <a:alpha val="43137"/>
                  </a:srgbClr>
                </a:outerShdw>
              </a:effectLst>
            </a:endParaRPr>
          </a:p>
        </p:txBody>
      </p:sp>
      <p:sp>
        <p:nvSpPr>
          <p:cNvPr id="3" name="Sottotitolo 2"/>
          <p:cNvSpPr>
            <a:spLocks noGrp="1"/>
          </p:cNvSpPr>
          <p:nvPr>
            <p:ph type="subTitle" idx="1"/>
          </p:nvPr>
        </p:nvSpPr>
        <p:spPr>
          <a:xfrm>
            <a:off x="0" y="4114800"/>
            <a:ext cx="9144000" cy="1219200"/>
          </a:xfrm>
        </p:spPr>
        <p:txBody>
          <a:bodyPr>
            <a:normAutofit fontScale="25000" lnSpcReduction="20000"/>
          </a:bodyPr>
          <a:lstStyle/>
          <a:p>
            <a:r>
              <a:rPr lang="it-IT" sz="9600" dirty="0" smtClean="0">
                <a:solidFill>
                  <a:schemeClr val="bg1"/>
                </a:solidFill>
              </a:rPr>
              <a:t>Francesco GM Stoppa http://orcid.org/0000-0002-4218-2549</a:t>
            </a:r>
          </a:p>
          <a:p>
            <a:r>
              <a:rPr lang="it-IT" sz="9600" dirty="0" smtClean="0">
                <a:solidFill>
                  <a:schemeClr val="bg1"/>
                </a:solidFill>
              </a:rPr>
              <a:t>and </a:t>
            </a:r>
          </a:p>
          <a:p>
            <a:r>
              <a:rPr lang="it-IT" sz="9600" dirty="0" err="1" smtClean="0">
                <a:solidFill>
                  <a:schemeClr val="bg1"/>
                </a:solidFill>
              </a:rPr>
              <a:t>Lalliana</a:t>
            </a:r>
            <a:r>
              <a:rPr lang="it-IT" sz="9600" dirty="0" smtClean="0">
                <a:solidFill>
                  <a:schemeClr val="bg1"/>
                </a:solidFill>
              </a:rPr>
              <a:t> </a:t>
            </a:r>
            <a:r>
              <a:rPr lang="it-IT" sz="9600" dirty="0" err="1" smtClean="0">
                <a:solidFill>
                  <a:schemeClr val="bg1"/>
                </a:solidFill>
              </a:rPr>
              <a:t>Mualchin</a:t>
            </a:r>
            <a:r>
              <a:rPr lang="it-IT" sz="9600" dirty="0" smtClean="0">
                <a:solidFill>
                  <a:schemeClr val="bg1"/>
                </a:solidFill>
              </a:rPr>
              <a:t> http:// </a:t>
            </a:r>
            <a:r>
              <a:rPr lang="it-IT" sz="9600" smtClean="0">
                <a:solidFill>
                  <a:schemeClr val="bg1"/>
                </a:solidFill>
              </a:rPr>
              <a:t>orcid.org</a:t>
            </a:r>
            <a:r>
              <a:rPr lang="it-IT" sz="9600" dirty="0" smtClean="0">
                <a:solidFill>
                  <a:schemeClr val="bg1"/>
                </a:solidFill>
              </a:rPr>
              <a:t>/0000-0001-8747-7044.</a:t>
            </a:r>
          </a:p>
          <a:p>
            <a:r>
              <a:rPr lang="it-IT" dirty="0" smtClean="0"/>
              <a:t/>
            </a:r>
            <a:br>
              <a:rPr lang="it-IT" dirty="0" smtClean="0"/>
            </a:br>
            <a:endParaRPr lang="it-IT" dirty="0">
              <a:solidFill>
                <a:schemeClr val="bg1"/>
              </a:solidFill>
            </a:endParaRPr>
          </a:p>
        </p:txBody>
      </p:sp>
      <p:pic>
        <p:nvPicPr>
          <p:cNvPr id="4" name="Immagine 3" descr="logoDISPUTER.jpg"/>
          <p:cNvPicPr>
            <a:picLocks noChangeAspect="1"/>
          </p:cNvPicPr>
          <p:nvPr/>
        </p:nvPicPr>
        <p:blipFill>
          <a:blip r:embed="rId2" cstate="print"/>
          <a:stretch>
            <a:fillRect/>
          </a:stretch>
        </p:blipFill>
        <p:spPr>
          <a:xfrm>
            <a:off x="0" y="0"/>
            <a:ext cx="1905000" cy="1905000"/>
          </a:xfrm>
          <a:prstGeom prst="rect">
            <a:avLst/>
          </a:prstGeom>
        </p:spPr>
      </p:pic>
      <p:sp>
        <p:nvSpPr>
          <p:cNvPr id="5" name="Rettangolo 4"/>
          <p:cNvSpPr/>
          <p:nvPr/>
        </p:nvSpPr>
        <p:spPr>
          <a:xfrm>
            <a:off x="0" y="1905000"/>
            <a:ext cx="9144000" cy="1107996"/>
          </a:xfrm>
          <a:prstGeom prst="rect">
            <a:avLst/>
          </a:prstGeom>
        </p:spPr>
        <p:txBody>
          <a:bodyPr wrap="square">
            <a:spAutoFit/>
          </a:bodyPr>
          <a:lstStyle/>
          <a:p>
            <a:pPr algn="ctr"/>
            <a:r>
              <a:rPr lang="en-US" sz="2400" b="1" dirty="0" smtClean="0">
                <a:solidFill>
                  <a:schemeClr val="bg1"/>
                </a:solidFill>
              </a:rPr>
              <a:t>Association of Geoscientists for International Development (AGID)</a:t>
            </a:r>
          </a:p>
          <a:p>
            <a:pPr algn="ctr"/>
            <a:r>
              <a:rPr lang="en-US" sz="2400" b="1" dirty="0" smtClean="0">
                <a:solidFill>
                  <a:schemeClr val="bg1"/>
                </a:solidFill>
              </a:rPr>
              <a:t>Prague Conference  2015</a:t>
            </a:r>
            <a:endParaRPr lang="it-IT" sz="2400" b="1" dirty="0" smtClean="0">
              <a:solidFill>
                <a:schemeClr val="bg1"/>
              </a:solidFill>
            </a:endParaRPr>
          </a:p>
          <a:p>
            <a:pPr algn="ctr"/>
            <a:endParaRPr lang="it-IT" dirty="0">
              <a:solidFill>
                <a:schemeClr val="bg1"/>
              </a:solidFill>
            </a:endParaRPr>
          </a:p>
        </p:txBody>
      </p:sp>
      <p:sp>
        <p:nvSpPr>
          <p:cNvPr id="6" name="Rettangolo 5"/>
          <p:cNvSpPr/>
          <p:nvPr/>
        </p:nvSpPr>
        <p:spPr>
          <a:xfrm>
            <a:off x="0" y="5562600"/>
            <a:ext cx="9144000" cy="707886"/>
          </a:xfrm>
          <a:prstGeom prst="rect">
            <a:avLst/>
          </a:prstGeom>
        </p:spPr>
        <p:txBody>
          <a:bodyPr wrap="square">
            <a:spAutoFit/>
          </a:bodyPr>
          <a:lstStyle/>
          <a:p>
            <a:pPr algn="ctr"/>
            <a:r>
              <a:rPr lang="en-GB" sz="2000" dirty="0" smtClean="0">
                <a:solidFill>
                  <a:schemeClr val="bg1"/>
                </a:solidFill>
              </a:rPr>
              <a:t>"Few events in the history of modern science have been so much misunderstood as the prosecution of L'Aquila" (Alexander, D.E, 2014) </a:t>
            </a:r>
            <a:endParaRPr lang="it-IT" sz="2000" dirty="0">
              <a:solidFill>
                <a:schemeClr val="bg1"/>
              </a:solidFill>
            </a:endParaRPr>
          </a:p>
        </p:txBody>
      </p:sp>
      <p:pic>
        <p:nvPicPr>
          <p:cNvPr id="7" name="Picture 2" descr="ISSO - LOGO - IDEAS"/>
          <p:cNvPicPr>
            <a:picLocks noChangeAspect="1" noChangeArrowheads="1"/>
          </p:cNvPicPr>
          <p:nvPr/>
        </p:nvPicPr>
        <p:blipFill>
          <a:blip r:embed="rId3" cstate="print"/>
          <a:srcRect/>
          <a:stretch>
            <a:fillRect/>
          </a:stretch>
        </p:blipFill>
        <p:spPr bwMode="auto">
          <a:xfrm>
            <a:off x="6096000" y="0"/>
            <a:ext cx="3048000" cy="1842198"/>
          </a:xfrm>
          <a:prstGeom prst="rect">
            <a:avLst/>
          </a:prstGeom>
          <a:noFill/>
          <a:ln w="9525">
            <a:noFill/>
            <a:miter lim="800000"/>
            <a:headEnd/>
            <a:tailEnd/>
          </a:ln>
        </p:spPr>
      </p:pic>
      <p:pic>
        <p:nvPicPr>
          <p:cNvPr id="1027" name="Picture 3"/>
          <p:cNvPicPr>
            <a:picLocks noChangeAspect="1" noChangeArrowheads="1"/>
          </p:cNvPicPr>
          <p:nvPr/>
        </p:nvPicPr>
        <p:blipFill>
          <a:blip r:embed="rId4" cstate="print"/>
          <a:srcRect/>
          <a:stretch>
            <a:fillRect/>
          </a:stretch>
        </p:blipFill>
        <p:spPr bwMode="auto">
          <a:xfrm>
            <a:off x="2934432" y="0"/>
            <a:ext cx="2399568"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Foto di emergenzambiente"/>
          <p:cNvPicPr>
            <a:picLocks noChangeAspect="1" noChangeArrowheads="1"/>
          </p:cNvPicPr>
          <p:nvPr/>
        </p:nvPicPr>
        <p:blipFill>
          <a:blip r:embed="rId2" cstate="print"/>
          <a:srcRect/>
          <a:stretch>
            <a:fillRect/>
          </a:stretch>
        </p:blipFill>
        <p:spPr bwMode="auto">
          <a:xfrm>
            <a:off x="0" y="1325154"/>
            <a:ext cx="9144000" cy="5525589"/>
          </a:xfrm>
          <a:prstGeom prst="rect">
            <a:avLst/>
          </a:prstGeom>
          <a:noFill/>
        </p:spPr>
      </p:pic>
      <p:sp>
        <p:nvSpPr>
          <p:cNvPr id="2" name="CasellaDiTesto 1"/>
          <p:cNvSpPr txBox="1"/>
          <p:nvPr/>
        </p:nvSpPr>
        <p:spPr>
          <a:xfrm>
            <a:off x="0" y="152400"/>
            <a:ext cx="9144000" cy="830997"/>
          </a:xfrm>
          <a:prstGeom prst="rect">
            <a:avLst/>
          </a:prstGeom>
          <a:noFill/>
        </p:spPr>
        <p:txBody>
          <a:bodyPr wrap="square" rtlCol="0">
            <a:spAutoFit/>
          </a:bodyPr>
          <a:lstStyle/>
          <a:p>
            <a:pPr algn="ctr"/>
            <a:r>
              <a:rPr lang="en-GB" sz="2400" dirty="0">
                <a:solidFill>
                  <a:schemeClr val="bg1"/>
                </a:solidFill>
              </a:rPr>
              <a:t>Comparison between hazard and seismic classification of the area before the earthquake of L'Aquila</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 xmlns:p14="http://schemas.microsoft.com/office/powerpoint/2010/main" val="4112570248"/>
              </p:ext>
            </p:extLst>
          </p:nvPr>
        </p:nvGraphicFramePr>
        <p:xfrm>
          <a:off x="152400" y="0"/>
          <a:ext cx="88392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6173868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3139321"/>
          </a:xfrm>
          <a:prstGeom prst="rect">
            <a:avLst/>
          </a:prstGeom>
          <a:noFill/>
        </p:spPr>
        <p:txBody>
          <a:bodyPr wrap="square" rtlCol="0">
            <a:spAutoFit/>
          </a:bodyPr>
          <a:lstStyle/>
          <a:p>
            <a:pPr algn="ctr"/>
            <a:r>
              <a:rPr lang="en-GB" sz="2200" dirty="0">
                <a:solidFill>
                  <a:schemeClr val="bg1"/>
                </a:solidFill>
              </a:rPr>
              <a:t>The "trial of science"? A total lie</a:t>
            </a:r>
            <a:r>
              <a:rPr lang="en-GB" sz="2200" dirty="0" smtClean="0">
                <a:solidFill>
                  <a:schemeClr val="bg1"/>
                </a:solidFill>
              </a:rPr>
              <a:t>!</a:t>
            </a:r>
          </a:p>
          <a:p>
            <a:pPr algn="ctr"/>
            <a:endParaRPr lang="en-GB" sz="2200" dirty="0">
              <a:solidFill>
                <a:schemeClr val="bg1"/>
              </a:solidFill>
            </a:endParaRPr>
          </a:p>
          <a:p>
            <a:pPr marL="342900" indent="-342900" algn="just">
              <a:buFont typeface="Arial" panose="020B0604020202020204" pitchFamily="34" charset="0"/>
              <a:buChar char="•"/>
            </a:pPr>
            <a:r>
              <a:rPr lang="en-GB" sz="2200" dirty="0">
                <a:solidFill>
                  <a:schemeClr val="bg1"/>
                </a:solidFill>
              </a:rPr>
              <a:t>The letter composed by leaders of the </a:t>
            </a:r>
            <a:r>
              <a:rPr lang="en-GB" sz="2200" dirty="0" err="1">
                <a:solidFill>
                  <a:schemeClr val="bg1"/>
                </a:solidFill>
              </a:rPr>
              <a:t>Istituto</a:t>
            </a:r>
            <a:r>
              <a:rPr lang="en-GB" sz="2200" dirty="0">
                <a:solidFill>
                  <a:schemeClr val="bg1"/>
                </a:solidFill>
              </a:rPr>
              <a:t> </a:t>
            </a:r>
            <a:r>
              <a:rPr lang="en-GB" sz="2200" dirty="0" err="1">
                <a:solidFill>
                  <a:schemeClr val="bg1"/>
                </a:solidFill>
              </a:rPr>
              <a:t>Nazionale</a:t>
            </a:r>
            <a:r>
              <a:rPr lang="en-GB" sz="2200" dirty="0">
                <a:solidFill>
                  <a:schemeClr val="bg1"/>
                </a:solidFill>
              </a:rPr>
              <a:t> di </a:t>
            </a:r>
            <a:r>
              <a:rPr lang="en-GB" sz="2200" dirty="0" err="1">
                <a:solidFill>
                  <a:schemeClr val="bg1"/>
                </a:solidFill>
              </a:rPr>
              <a:t>Geofisica</a:t>
            </a:r>
            <a:r>
              <a:rPr lang="en-GB" sz="2200" dirty="0">
                <a:solidFill>
                  <a:schemeClr val="bg1"/>
                </a:solidFill>
              </a:rPr>
              <a:t> e </a:t>
            </a:r>
            <a:r>
              <a:rPr lang="en-GB" sz="2200" dirty="0" err="1">
                <a:solidFill>
                  <a:schemeClr val="bg1"/>
                </a:solidFill>
              </a:rPr>
              <a:t>Vulcanologia</a:t>
            </a:r>
            <a:r>
              <a:rPr lang="en-GB" sz="2200" dirty="0">
                <a:solidFill>
                  <a:schemeClr val="bg1"/>
                </a:solidFill>
              </a:rPr>
              <a:t> (INGV) </a:t>
            </a:r>
            <a:r>
              <a:rPr lang="en-GB" sz="2200" dirty="0" smtClean="0">
                <a:solidFill>
                  <a:schemeClr val="bg1"/>
                </a:solidFill>
              </a:rPr>
              <a:t>reads: </a:t>
            </a:r>
            <a:r>
              <a:rPr lang="en-GB" sz="2200" dirty="0">
                <a:solidFill>
                  <a:schemeClr val="bg1"/>
                </a:solidFill>
              </a:rPr>
              <a:t>“colleagues have been prosecuted for </a:t>
            </a:r>
            <a:r>
              <a:rPr lang="en-GB" sz="2200" u="sng" dirty="0">
                <a:solidFill>
                  <a:schemeClr val="bg1"/>
                </a:solidFill>
              </a:rPr>
              <a:t>not having foreseen the earthquake</a:t>
            </a:r>
            <a:r>
              <a:rPr lang="en-GB" sz="2200" dirty="0">
                <a:solidFill>
                  <a:schemeClr val="bg1"/>
                </a:solidFill>
              </a:rPr>
              <a:t>." </a:t>
            </a:r>
            <a:endParaRPr lang="en-GB" sz="2200" dirty="0" smtClean="0">
              <a:solidFill>
                <a:schemeClr val="bg1"/>
              </a:solidFill>
            </a:endParaRPr>
          </a:p>
          <a:p>
            <a:pPr algn="just"/>
            <a:endParaRPr lang="en-GB" sz="2200" dirty="0" smtClean="0">
              <a:solidFill>
                <a:schemeClr val="bg1"/>
              </a:solidFill>
            </a:endParaRPr>
          </a:p>
          <a:p>
            <a:pPr marL="342900" indent="-342900" algn="just">
              <a:buFont typeface="Arial" panose="020B0604020202020204" pitchFamily="34" charset="0"/>
              <a:buChar char="•"/>
            </a:pPr>
            <a:r>
              <a:rPr lang="en-GB" sz="2200" dirty="0" smtClean="0">
                <a:solidFill>
                  <a:schemeClr val="bg1"/>
                </a:solidFill>
              </a:rPr>
              <a:t>Nature </a:t>
            </a:r>
            <a:r>
              <a:rPr lang="en-GB" sz="2200" dirty="0">
                <a:solidFill>
                  <a:schemeClr val="bg1"/>
                </a:solidFill>
              </a:rPr>
              <a:t>(June 22, 2010) relaunched the cry of alarm </a:t>
            </a:r>
            <a:r>
              <a:rPr lang="en-GB" sz="2200" dirty="0" smtClean="0">
                <a:solidFill>
                  <a:schemeClr val="bg1"/>
                </a:solidFill>
              </a:rPr>
              <a:t>with </a:t>
            </a:r>
            <a:r>
              <a:rPr lang="en-GB" sz="2200" dirty="0">
                <a:solidFill>
                  <a:schemeClr val="bg1"/>
                </a:solidFill>
              </a:rPr>
              <a:t>no real knowledge of the </a:t>
            </a:r>
            <a:r>
              <a:rPr lang="en-GB" sz="2200" dirty="0" smtClean="0">
                <a:solidFill>
                  <a:schemeClr val="bg1"/>
                </a:solidFill>
              </a:rPr>
              <a:t>charges. </a:t>
            </a:r>
            <a:r>
              <a:rPr lang="en-GB" sz="2200" dirty="0">
                <a:solidFill>
                  <a:schemeClr val="bg1"/>
                </a:solidFill>
              </a:rPr>
              <a:t>The indictment motivations </a:t>
            </a:r>
            <a:r>
              <a:rPr lang="en-GB" sz="2200" dirty="0" smtClean="0">
                <a:solidFill>
                  <a:schemeClr val="bg1"/>
                </a:solidFill>
              </a:rPr>
              <a:t>do not contain a </a:t>
            </a:r>
            <a:r>
              <a:rPr lang="en-GB" sz="2200" dirty="0">
                <a:solidFill>
                  <a:schemeClr val="bg1"/>
                </a:solidFill>
              </a:rPr>
              <a:t>single word referring to the </a:t>
            </a:r>
            <a:r>
              <a:rPr lang="en-GB" sz="2200" u="sng" dirty="0">
                <a:solidFill>
                  <a:schemeClr val="bg1"/>
                </a:solidFill>
              </a:rPr>
              <a:t>foreseen the earthquake</a:t>
            </a:r>
            <a:r>
              <a:rPr lang="en-GB" sz="2200" dirty="0" smtClean="0">
                <a:solidFill>
                  <a:schemeClr val="bg1"/>
                </a:solidFill>
              </a:rPr>
              <a:t>.</a:t>
            </a:r>
            <a:endParaRPr lang="it-IT" sz="2200" dirty="0">
              <a:solidFill>
                <a:schemeClr val="bg1"/>
              </a:solidFill>
            </a:endParaRPr>
          </a:p>
        </p:txBody>
      </p:sp>
      <p:pic>
        <p:nvPicPr>
          <p:cNvPr id="3" name="Immagine 2" descr="Galileo-on-trial-012.jpg"/>
          <p:cNvPicPr>
            <a:picLocks noChangeAspect="1"/>
          </p:cNvPicPr>
          <p:nvPr/>
        </p:nvPicPr>
        <p:blipFill>
          <a:blip r:embed="rId2" cstate="print"/>
          <a:stretch>
            <a:fillRect/>
          </a:stretch>
        </p:blipFill>
        <p:spPr>
          <a:xfrm>
            <a:off x="4590143" y="3733800"/>
            <a:ext cx="4318000" cy="2819400"/>
          </a:xfrm>
          <a:prstGeom prst="rect">
            <a:avLst/>
          </a:prstGeom>
        </p:spPr>
      </p:pic>
      <p:sp>
        <p:nvSpPr>
          <p:cNvPr id="5" name="CasellaDiTesto 4"/>
          <p:cNvSpPr txBox="1"/>
          <p:nvPr/>
        </p:nvSpPr>
        <p:spPr>
          <a:xfrm>
            <a:off x="50800" y="3566279"/>
            <a:ext cx="4419600" cy="3139321"/>
          </a:xfrm>
          <a:prstGeom prst="rect">
            <a:avLst/>
          </a:prstGeom>
          <a:noFill/>
        </p:spPr>
        <p:txBody>
          <a:bodyPr wrap="square" rtlCol="0">
            <a:spAutoFit/>
          </a:bodyPr>
          <a:lstStyle/>
          <a:p>
            <a:pPr marL="342900" indent="-342900" algn="just">
              <a:buFont typeface="Arial" panose="020B0604020202020204" pitchFamily="34" charset="0"/>
              <a:buChar char="•"/>
            </a:pPr>
            <a:r>
              <a:rPr lang="en-US" sz="2200" dirty="0">
                <a:solidFill>
                  <a:schemeClr val="bg1"/>
                </a:solidFill>
              </a:rPr>
              <a:t>In the wake of Nature and Science, journals such New York Times, Washington Post or The Guardian, have globalized the mantra of "the process to the science“. Comparisons with Galileo’s trial spread virally on the web, globalizing the mantra of "science is on trial “</a:t>
            </a:r>
            <a:endParaRPr lang="it-IT" sz="2200"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0"/>
            <a:ext cx="8991600" cy="5940088"/>
          </a:xfrm>
          <a:prstGeom prst="rect">
            <a:avLst/>
          </a:prstGeom>
          <a:noFill/>
        </p:spPr>
        <p:txBody>
          <a:bodyPr wrap="square" rtlCol="0">
            <a:spAutoFit/>
          </a:bodyPr>
          <a:lstStyle/>
          <a:p>
            <a:pPr algn="ctr"/>
            <a:r>
              <a:rPr lang="en-GB" sz="2800" dirty="0">
                <a:solidFill>
                  <a:schemeClr val="bg1"/>
                </a:solidFill>
              </a:rPr>
              <a:t>This opens a question of </a:t>
            </a:r>
            <a:r>
              <a:rPr lang="en-GB" sz="2800" dirty="0" smtClean="0">
                <a:solidFill>
                  <a:schemeClr val="bg1"/>
                </a:solidFill>
              </a:rPr>
              <a:t>ethics?</a:t>
            </a:r>
            <a:endParaRPr lang="en-US" sz="2800" dirty="0" smtClean="0">
              <a:solidFill>
                <a:schemeClr val="bg1"/>
              </a:solidFill>
            </a:endParaRPr>
          </a:p>
          <a:p>
            <a:pPr marL="342900" indent="-342900" algn="just">
              <a:buFont typeface="Arial" panose="020B0604020202020204" pitchFamily="34" charset="0"/>
              <a:buChar char="•"/>
            </a:pPr>
            <a:endParaRPr lang="en-US" sz="2200" dirty="0">
              <a:solidFill>
                <a:schemeClr val="bg1"/>
              </a:solidFill>
            </a:endParaRPr>
          </a:p>
          <a:p>
            <a:pPr marL="342900" indent="-342900" algn="just">
              <a:buFont typeface="Arial" panose="020B0604020202020204" pitchFamily="34" charset="0"/>
              <a:buChar char="•"/>
            </a:pPr>
            <a:r>
              <a:rPr lang="en-US" sz="2200" dirty="0" smtClean="0">
                <a:solidFill>
                  <a:schemeClr val="bg1"/>
                </a:solidFill>
              </a:rPr>
              <a:t>With </a:t>
            </a:r>
            <a:r>
              <a:rPr lang="en-US" sz="2200" dirty="0">
                <a:solidFill>
                  <a:schemeClr val="bg1"/>
                </a:solidFill>
              </a:rPr>
              <a:t>reference to Galileo, re-read his last words in the text of Brecht (The Life of Galileo, scene XIV): </a:t>
            </a:r>
            <a:r>
              <a:rPr lang="en-US" sz="2200" dirty="0" smtClean="0">
                <a:solidFill>
                  <a:schemeClr val="bg1"/>
                </a:solidFill>
              </a:rPr>
              <a:t>"</a:t>
            </a:r>
            <a:r>
              <a:rPr lang="en-US" sz="2200" dirty="0">
                <a:solidFill>
                  <a:schemeClr val="bg1"/>
                </a:solidFill>
              </a:rPr>
              <a:t>For some years I had the strength of a public authority; and I put my knowledge at the disposal of the authorities so that they would use, or not use or abuse of it, depending on their purpose. (...) I betrayed my </a:t>
            </a:r>
            <a:r>
              <a:rPr lang="en-US" sz="2200" dirty="0" smtClean="0">
                <a:solidFill>
                  <a:schemeClr val="bg1"/>
                </a:solidFill>
              </a:rPr>
              <a:t>profession </a:t>
            </a:r>
            <a:r>
              <a:rPr lang="en-US" sz="2200" dirty="0">
                <a:solidFill>
                  <a:schemeClr val="bg1"/>
                </a:solidFill>
              </a:rPr>
              <a:t>and when a man has done what I did, his presence can not be tolerated in the ranks of science</a:t>
            </a:r>
            <a:r>
              <a:rPr lang="en-US" sz="2200" dirty="0" smtClean="0">
                <a:solidFill>
                  <a:schemeClr val="bg1"/>
                </a:solidFill>
              </a:rPr>
              <a:t>“.</a:t>
            </a:r>
          </a:p>
          <a:p>
            <a:pPr marL="342900" indent="-342900" algn="just">
              <a:buFont typeface="Arial" panose="020B0604020202020204" pitchFamily="34" charset="0"/>
              <a:buChar char="•"/>
            </a:pPr>
            <a:endParaRPr lang="en-US" sz="2200" dirty="0">
              <a:solidFill>
                <a:schemeClr val="bg1"/>
              </a:solidFill>
            </a:endParaRPr>
          </a:p>
          <a:p>
            <a:pPr marL="342900" indent="-342900" algn="just">
              <a:buFont typeface="Arial" panose="020B0604020202020204" pitchFamily="34" charset="0"/>
              <a:buChar char="•"/>
            </a:pPr>
            <a:r>
              <a:rPr lang="en-US" sz="2200" dirty="0" smtClean="0">
                <a:solidFill>
                  <a:schemeClr val="bg1"/>
                </a:solidFill>
              </a:rPr>
              <a:t>If </a:t>
            </a:r>
            <a:r>
              <a:rPr lang="en-US" sz="2200" dirty="0">
                <a:solidFill>
                  <a:schemeClr val="bg1"/>
                </a:solidFill>
              </a:rPr>
              <a:t>autonomy of research and academia  fails, it is not possible to produce and disseminate objective knowledge.  It will not be possible to derive useful applications. We must always be aware of this fact when accepting to be in an advisory board, and in writing bylaws of a scientific </a:t>
            </a:r>
            <a:r>
              <a:rPr lang="en-US" sz="2200" dirty="0" smtClean="0">
                <a:solidFill>
                  <a:schemeClr val="bg1"/>
                </a:solidFill>
              </a:rPr>
              <a:t>institution</a:t>
            </a:r>
          </a:p>
          <a:p>
            <a:pPr algn="just"/>
            <a:endParaRPr lang="en-GB" sz="2200" dirty="0">
              <a:solidFill>
                <a:schemeClr val="bg1"/>
              </a:solidFill>
            </a:endParaRPr>
          </a:p>
          <a:p>
            <a:pPr algn="just"/>
            <a:r>
              <a:rPr lang="it-IT" sz="2200" i="1" dirty="0" smtClean="0">
                <a:solidFill>
                  <a:schemeClr val="bg1"/>
                </a:solidFill>
              </a:rPr>
              <a:t>				Roberto </a:t>
            </a:r>
            <a:r>
              <a:rPr lang="it-IT" sz="2200" i="1" dirty="0" err="1">
                <a:solidFill>
                  <a:schemeClr val="bg1"/>
                </a:solidFill>
              </a:rPr>
              <a:t>Cubelli</a:t>
            </a:r>
            <a:r>
              <a:rPr lang="it-IT" sz="2200" i="1" dirty="0">
                <a:solidFill>
                  <a:schemeClr val="bg1"/>
                </a:solidFill>
              </a:rPr>
              <a:t> </a:t>
            </a:r>
            <a:endParaRPr lang="en-GB" sz="2200" i="1" dirty="0">
              <a:solidFill>
                <a:schemeClr val="bg1"/>
              </a:solidFill>
            </a:endParaRPr>
          </a:p>
          <a:p>
            <a:pPr algn="just"/>
            <a:r>
              <a:rPr lang="it-IT" sz="2200" i="1" dirty="0" smtClean="0">
                <a:solidFill>
                  <a:schemeClr val="bg1"/>
                </a:solidFill>
              </a:rPr>
              <a:t>				Professore </a:t>
            </a:r>
            <a:r>
              <a:rPr lang="it-IT" sz="2200" i="1" dirty="0">
                <a:solidFill>
                  <a:schemeClr val="bg1"/>
                </a:solidFill>
              </a:rPr>
              <a:t>Ordinario di Psicologia Generale </a:t>
            </a:r>
            <a:endParaRPr lang="en-GB" sz="2200" i="1" dirty="0">
              <a:solidFill>
                <a:schemeClr val="bg1"/>
              </a:solidFill>
            </a:endParaRPr>
          </a:p>
          <a:p>
            <a:pPr algn="just"/>
            <a:r>
              <a:rPr lang="en-GB" sz="2200" i="1" dirty="0" smtClean="0">
                <a:solidFill>
                  <a:schemeClr val="bg1"/>
                </a:solidFill>
              </a:rPr>
              <a:t>				</a:t>
            </a:r>
            <a:r>
              <a:rPr lang="en-GB" sz="2200" i="1" dirty="0" err="1" smtClean="0">
                <a:solidFill>
                  <a:schemeClr val="bg1"/>
                </a:solidFill>
              </a:rPr>
              <a:t>Università</a:t>
            </a:r>
            <a:r>
              <a:rPr lang="en-GB" sz="2200" i="1" dirty="0" smtClean="0">
                <a:solidFill>
                  <a:schemeClr val="bg1"/>
                </a:solidFill>
              </a:rPr>
              <a:t> </a:t>
            </a:r>
            <a:r>
              <a:rPr lang="en-GB" sz="2200" i="1" dirty="0">
                <a:solidFill>
                  <a:schemeClr val="bg1"/>
                </a:solidFill>
              </a:rPr>
              <a:t>di Trento </a:t>
            </a:r>
          </a:p>
        </p:txBody>
      </p:sp>
    </p:spTree>
    <p:extLst>
      <p:ext uri="{BB962C8B-B14F-4D97-AF65-F5344CB8AC3E}">
        <p14:creationId xmlns="" xmlns:p14="http://schemas.microsoft.com/office/powerpoint/2010/main" val="131559929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52400" y="533400"/>
            <a:ext cx="8839200" cy="5509200"/>
          </a:xfrm>
          <a:prstGeom prst="rect">
            <a:avLst/>
          </a:prstGeom>
          <a:noFill/>
        </p:spPr>
        <p:txBody>
          <a:bodyPr wrap="square" rtlCol="0">
            <a:spAutoFit/>
          </a:bodyPr>
          <a:lstStyle/>
          <a:p>
            <a:pPr algn="just"/>
            <a:r>
              <a:rPr lang="en-US" sz="2200" dirty="0">
                <a:solidFill>
                  <a:schemeClr val="bg1"/>
                </a:solidFill>
              </a:rPr>
              <a:t>After the start of the trial proceeding emerged the recording of a telephone conversation </a:t>
            </a:r>
            <a:r>
              <a:rPr lang="en-US" sz="2200" dirty="0" smtClean="0">
                <a:solidFill>
                  <a:schemeClr val="bg1"/>
                </a:solidFill>
              </a:rPr>
              <a:t>of </a:t>
            </a:r>
            <a:r>
              <a:rPr lang="en-US" sz="2200" dirty="0" err="1" smtClean="0">
                <a:solidFill>
                  <a:schemeClr val="bg1"/>
                </a:solidFill>
              </a:rPr>
              <a:t>Bertolaso</a:t>
            </a:r>
            <a:r>
              <a:rPr lang="en-US" sz="2200" dirty="0" smtClean="0">
                <a:solidFill>
                  <a:schemeClr val="bg1"/>
                </a:solidFill>
              </a:rPr>
              <a:t> (</a:t>
            </a:r>
            <a:r>
              <a:rPr lang="en-US" sz="2200" dirty="0">
                <a:solidFill>
                  <a:schemeClr val="bg1"/>
                </a:solidFill>
              </a:rPr>
              <a:t>The Republic, </a:t>
            </a:r>
            <a:r>
              <a:rPr lang="en-US" sz="2200" dirty="0" smtClean="0">
                <a:solidFill>
                  <a:schemeClr val="bg1"/>
                </a:solidFill>
              </a:rPr>
              <a:t>January </a:t>
            </a:r>
            <a:r>
              <a:rPr lang="en-US" sz="2200" dirty="0">
                <a:solidFill>
                  <a:schemeClr val="bg1"/>
                </a:solidFill>
              </a:rPr>
              <a:t>2012), in which </a:t>
            </a:r>
            <a:r>
              <a:rPr lang="en-US" sz="2200" dirty="0" smtClean="0">
                <a:solidFill>
                  <a:schemeClr val="bg1"/>
                </a:solidFill>
              </a:rPr>
              <a:t>he discusses </a:t>
            </a:r>
            <a:r>
              <a:rPr lang="en-US" sz="2200" dirty="0">
                <a:solidFill>
                  <a:schemeClr val="bg1"/>
                </a:solidFill>
              </a:rPr>
              <a:t>the program of the meeting. </a:t>
            </a:r>
            <a:endParaRPr lang="en-US" sz="2200" dirty="0" smtClean="0">
              <a:solidFill>
                <a:schemeClr val="bg1"/>
              </a:solidFill>
            </a:endParaRPr>
          </a:p>
          <a:p>
            <a:pPr algn="just"/>
            <a:endParaRPr lang="en-US" sz="2200" dirty="0" smtClean="0">
              <a:solidFill>
                <a:schemeClr val="bg1"/>
              </a:solidFill>
            </a:endParaRPr>
          </a:p>
          <a:p>
            <a:pPr marL="342900" indent="-342900" algn="just">
              <a:buFont typeface="Arial" panose="020B0604020202020204" pitchFamily="34" charset="0"/>
              <a:buChar char="•"/>
            </a:pPr>
            <a:r>
              <a:rPr lang="en-US" sz="2200" dirty="0" smtClean="0">
                <a:solidFill>
                  <a:schemeClr val="bg1"/>
                </a:solidFill>
              </a:rPr>
              <a:t>"</a:t>
            </a:r>
            <a:r>
              <a:rPr lang="en-US" sz="2200" dirty="0">
                <a:solidFill>
                  <a:schemeClr val="bg1"/>
                </a:solidFill>
              </a:rPr>
              <a:t>I send </a:t>
            </a:r>
            <a:r>
              <a:rPr lang="en-US" sz="2200" dirty="0" smtClean="0">
                <a:solidFill>
                  <a:schemeClr val="bg1"/>
                </a:solidFill>
              </a:rPr>
              <a:t>the Scientists </a:t>
            </a:r>
            <a:r>
              <a:rPr lang="en-US" sz="2200" dirty="0">
                <a:solidFill>
                  <a:schemeClr val="bg1"/>
                </a:solidFill>
              </a:rPr>
              <a:t>there mostly as a media operation. They are the best experts in Italy, and they will say that it is better to have a hundred 4 Richter shocks, because shocks release energy, so that there will never be a big shock </a:t>
            </a:r>
            <a:r>
              <a:rPr lang="en-US" sz="2200" dirty="0" smtClean="0">
                <a:solidFill>
                  <a:schemeClr val="bg1"/>
                </a:solidFill>
              </a:rPr>
              <a:t>"</a:t>
            </a:r>
            <a:endParaRPr lang="en-GB" sz="2200" dirty="0">
              <a:solidFill>
                <a:schemeClr val="bg1"/>
              </a:solidFill>
            </a:endParaRPr>
          </a:p>
          <a:p>
            <a:pPr algn="just"/>
            <a:endParaRPr lang="en-US" sz="2200" dirty="0" smtClean="0">
              <a:solidFill>
                <a:schemeClr val="bg1"/>
              </a:solidFill>
            </a:endParaRPr>
          </a:p>
          <a:p>
            <a:pPr algn="just"/>
            <a:r>
              <a:rPr lang="en-US" sz="2200" u="sng" dirty="0" smtClean="0">
                <a:solidFill>
                  <a:schemeClr val="bg1"/>
                </a:solidFill>
              </a:rPr>
              <a:t>As </a:t>
            </a:r>
            <a:r>
              <a:rPr lang="en-US" sz="2200" u="sng" dirty="0">
                <a:solidFill>
                  <a:schemeClr val="bg1"/>
                </a:solidFill>
              </a:rPr>
              <a:t>concluded by judge </a:t>
            </a:r>
            <a:r>
              <a:rPr lang="en-US" sz="2200" u="sng" dirty="0" err="1">
                <a:solidFill>
                  <a:schemeClr val="bg1"/>
                </a:solidFill>
              </a:rPr>
              <a:t>Billi</a:t>
            </a:r>
            <a:r>
              <a:rPr lang="en-US" sz="2200" u="sng" dirty="0">
                <a:solidFill>
                  <a:schemeClr val="bg1"/>
                </a:solidFill>
              </a:rPr>
              <a:t>, a crucial issue for the interpretation of this is the extent to which members of CGR were "conscious and uncritical" participants in a "media operation" by </a:t>
            </a:r>
            <a:r>
              <a:rPr lang="en-US" sz="2200" u="sng" dirty="0" err="1">
                <a:solidFill>
                  <a:schemeClr val="bg1"/>
                </a:solidFill>
              </a:rPr>
              <a:t>Bertolaso</a:t>
            </a:r>
            <a:r>
              <a:rPr lang="en-US" sz="2200" u="sng" dirty="0">
                <a:solidFill>
                  <a:schemeClr val="bg1"/>
                </a:solidFill>
              </a:rPr>
              <a:t> and failed to exercise independent </a:t>
            </a:r>
            <a:r>
              <a:rPr lang="en-US" sz="2200" u="sng" dirty="0" smtClean="0">
                <a:solidFill>
                  <a:schemeClr val="bg1"/>
                </a:solidFill>
              </a:rPr>
              <a:t>judgment.</a:t>
            </a:r>
          </a:p>
          <a:p>
            <a:pPr algn="just"/>
            <a:endParaRPr lang="en-US" sz="2200" dirty="0">
              <a:solidFill>
                <a:schemeClr val="bg1"/>
              </a:solidFill>
            </a:endParaRPr>
          </a:p>
          <a:p>
            <a:pPr algn="just"/>
            <a:r>
              <a:rPr lang="en-US" sz="2200" dirty="0" smtClean="0">
                <a:solidFill>
                  <a:schemeClr val="bg1"/>
                </a:solidFill>
              </a:rPr>
              <a:t>This </a:t>
            </a:r>
            <a:r>
              <a:rPr lang="en-US" sz="2200" dirty="0">
                <a:solidFill>
                  <a:schemeClr val="bg1"/>
                </a:solidFill>
              </a:rPr>
              <a:t>link suggests that at least he was a participant "conscious and uncritical"</a:t>
            </a:r>
            <a:endParaRPr lang="en-GB" sz="2200" dirty="0">
              <a:solidFill>
                <a:schemeClr val="bg1"/>
              </a:solidFill>
            </a:endParaRPr>
          </a:p>
        </p:txBody>
      </p:sp>
    </p:spTree>
    <p:extLst>
      <p:ext uri="{BB962C8B-B14F-4D97-AF65-F5344CB8AC3E}">
        <p14:creationId xmlns="" xmlns:p14="http://schemas.microsoft.com/office/powerpoint/2010/main" val="22613870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0" y="457200"/>
            <a:ext cx="8991600" cy="6001643"/>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solidFill>
                  <a:schemeClr val="bg1"/>
                </a:solidFill>
              </a:rPr>
              <a:t>The </a:t>
            </a:r>
            <a:r>
              <a:rPr lang="en-US" sz="2400" dirty="0">
                <a:solidFill>
                  <a:schemeClr val="bg1"/>
                </a:solidFill>
              </a:rPr>
              <a:t>International Seismic Safety Organization  </a:t>
            </a:r>
            <a:r>
              <a:rPr lang="en-US" sz="2400" dirty="0" smtClean="0">
                <a:solidFill>
                  <a:schemeClr val="bg1"/>
                </a:solidFill>
              </a:rPr>
              <a:t>(ISSO) has issued a letter to the Italian president denouncing that "misinformation on this issue deliberately led the scientific community and the public to believe incorrectly, that the reasons for the trial of members of the CGR consisted in the inability to predict the earthquake”</a:t>
            </a:r>
          </a:p>
          <a:p>
            <a:pPr marL="342900" indent="-342900" algn="just">
              <a:buFont typeface="Arial" panose="020B0604020202020204" pitchFamily="34" charset="0"/>
              <a:buChar char="•"/>
            </a:pPr>
            <a:endParaRPr lang="en-US" sz="2400" dirty="0" smtClean="0">
              <a:solidFill>
                <a:schemeClr val="bg1"/>
              </a:solidFill>
            </a:endParaRPr>
          </a:p>
          <a:p>
            <a:pPr marL="342900" indent="-342900" algn="just">
              <a:buFont typeface="Arial" panose="020B0604020202020204" pitchFamily="34" charset="0"/>
              <a:buChar char="•"/>
            </a:pPr>
            <a:r>
              <a:rPr lang="en-US" sz="2400" dirty="0" smtClean="0">
                <a:solidFill>
                  <a:schemeClr val="bg1"/>
                </a:solidFill>
              </a:rPr>
              <a:t>The letter ISSO distanced from the open letter that was sent to the president "before the trial, on the basis of false assumptions" and expressed "disappointment that a wrong position that persists even now, after the process“</a:t>
            </a:r>
          </a:p>
          <a:p>
            <a:pPr marL="342900" indent="-342900" algn="just">
              <a:buFont typeface="Arial" panose="020B0604020202020204" pitchFamily="34" charset="0"/>
              <a:buChar char="•"/>
            </a:pPr>
            <a:endParaRPr lang="en-US" sz="2400" dirty="0" smtClean="0">
              <a:solidFill>
                <a:schemeClr val="bg1"/>
              </a:solidFill>
            </a:endParaRPr>
          </a:p>
          <a:p>
            <a:pPr marL="342900" indent="-342900" algn="just">
              <a:buFont typeface="Arial" panose="020B0604020202020204" pitchFamily="34" charset="0"/>
              <a:buChar char="•"/>
            </a:pPr>
            <a:r>
              <a:rPr lang="en-US" sz="2400" dirty="0">
                <a:solidFill>
                  <a:schemeClr val="bg1"/>
                </a:solidFill>
              </a:rPr>
              <a:t>You can sense the frustration and pervasiveness of interpreting the trial as anti-science as ISSO’s letter stated: that the "already available trial documentation shows that science has not been questioned or attacked", and that "interpreting the trial as an attack on science and scientists by the critics is distorting the facts. </a:t>
            </a:r>
            <a:endParaRPr lang="en-GB" sz="2400" dirty="0">
              <a:solidFill>
                <a:schemeClr val="bg1"/>
              </a:solidFill>
            </a:endParaRPr>
          </a:p>
        </p:txBody>
      </p:sp>
    </p:spTree>
    <p:extLst>
      <p:ext uri="{BB962C8B-B14F-4D97-AF65-F5344CB8AC3E}">
        <p14:creationId xmlns="" xmlns:p14="http://schemas.microsoft.com/office/powerpoint/2010/main" val="34004057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descr="Enzo Boschi.">
            <a:hlinkClick r:id="rId2"/>
          </p:cNvPr>
          <p:cNvPicPr/>
          <p:nvPr/>
        </p:nvPicPr>
        <p:blipFill>
          <a:blip r:embed="rId3" cstate="print"/>
          <a:srcRect/>
          <a:stretch>
            <a:fillRect/>
          </a:stretch>
        </p:blipFill>
        <p:spPr bwMode="auto">
          <a:xfrm>
            <a:off x="0" y="0"/>
            <a:ext cx="2895600" cy="2209800"/>
          </a:xfrm>
          <a:prstGeom prst="rect">
            <a:avLst/>
          </a:prstGeom>
          <a:noFill/>
          <a:ln w="9525">
            <a:noFill/>
            <a:miter lim="800000"/>
            <a:headEnd/>
            <a:tailEnd/>
          </a:ln>
        </p:spPr>
      </p:pic>
      <p:sp>
        <p:nvSpPr>
          <p:cNvPr id="5" name="CasellaDiTesto 4"/>
          <p:cNvSpPr txBox="1"/>
          <p:nvPr/>
        </p:nvSpPr>
        <p:spPr>
          <a:xfrm>
            <a:off x="2902857" y="14514"/>
            <a:ext cx="6248400" cy="2308324"/>
          </a:xfrm>
          <a:prstGeom prst="rect">
            <a:avLst/>
          </a:prstGeom>
          <a:noFill/>
        </p:spPr>
        <p:txBody>
          <a:bodyPr wrap="square" rtlCol="0">
            <a:spAutoFit/>
          </a:bodyPr>
          <a:lstStyle/>
          <a:p>
            <a:pPr algn="just"/>
            <a:r>
              <a:rPr lang="en-US" sz="2400" u="sng" dirty="0">
                <a:solidFill>
                  <a:schemeClr val="bg1"/>
                </a:solidFill>
              </a:rPr>
              <a:t>A recent example takes us into the heart of this debate on ethics</a:t>
            </a:r>
            <a:r>
              <a:rPr lang="en-US" sz="2400" dirty="0">
                <a:solidFill>
                  <a:schemeClr val="bg1"/>
                </a:solidFill>
              </a:rPr>
              <a:t>, which continues on the wrong </a:t>
            </a:r>
            <a:r>
              <a:rPr lang="en-US" sz="2400" dirty="0" smtClean="0">
                <a:solidFill>
                  <a:schemeClr val="bg1"/>
                </a:solidFill>
              </a:rPr>
              <a:t>track </a:t>
            </a:r>
            <a:r>
              <a:rPr lang="en-US" sz="2400" dirty="0">
                <a:solidFill>
                  <a:schemeClr val="bg1"/>
                </a:solidFill>
              </a:rPr>
              <a:t>imposed by the leaders of the </a:t>
            </a:r>
            <a:r>
              <a:rPr lang="en-US" sz="2400" dirty="0" err="1">
                <a:solidFill>
                  <a:schemeClr val="bg1"/>
                </a:solidFill>
              </a:rPr>
              <a:t>Istituto</a:t>
            </a:r>
            <a:r>
              <a:rPr lang="en-US" sz="2400" dirty="0">
                <a:solidFill>
                  <a:schemeClr val="bg1"/>
                </a:solidFill>
              </a:rPr>
              <a:t> </a:t>
            </a:r>
            <a:r>
              <a:rPr lang="en-US" sz="2400" dirty="0" err="1">
                <a:solidFill>
                  <a:schemeClr val="bg1"/>
                </a:solidFill>
              </a:rPr>
              <a:t>Nazionale</a:t>
            </a:r>
            <a:r>
              <a:rPr lang="en-US" sz="2400" dirty="0">
                <a:solidFill>
                  <a:schemeClr val="bg1"/>
                </a:solidFill>
              </a:rPr>
              <a:t> di </a:t>
            </a:r>
            <a:r>
              <a:rPr lang="en-US" sz="2400" dirty="0" err="1">
                <a:solidFill>
                  <a:schemeClr val="bg1"/>
                </a:solidFill>
              </a:rPr>
              <a:t>Geofisica</a:t>
            </a:r>
            <a:r>
              <a:rPr lang="en-US" sz="2400" dirty="0">
                <a:solidFill>
                  <a:schemeClr val="bg1"/>
                </a:solidFill>
              </a:rPr>
              <a:t> e </a:t>
            </a:r>
            <a:r>
              <a:rPr lang="en-US" sz="2400" dirty="0" err="1">
                <a:solidFill>
                  <a:schemeClr val="bg1"/>
                </a:solidFill>
              </a:rPr>
              <a:t>Vulcanologia</a:t>
            </a:r>
            <a:r>
              <a:rPr lang="en-US" sz="2400" dirty="0">
                <a:solidFill>
                  <a:schemeClr val="bg1"/>
                </a:solidFill>
              </a:rPr>
              <a:t> (INGV) and endorsed by major scientific and non scientific </a:t>
            </a:r>
            <a:r>
              <a:rPr lang="en-US" sz="2400" dirty="0" smtClean="0">
                <a:solidFill>
                  <a:schemeClr val="bg1"/>
                </a:solidFill>
              </a:rPr>
              <a:t>magazines</a:t>
            </a:r>
            <a:r>
              <a:rPr lang="en-US" sz="2200" dirty="0" smtClean="0">
                <a:solidFill>
                  <a:schemeClr val="bg1"/>
                </a:solidFill>
              </a:rPr>
              <a:t>.</a:t>
            </a:r>
            <a:endParaRPr lang="it-IT" sz="2200" dirty="0">
              <a:solidFill>
                <a:schemeClr val="bg1"/>
              </a:solidFill>
            </a:endParaRPr>
          </a:p>
        </p:txBody>
      </p:sp>
      <p:sp>
        <p:nvSpPr>
          <p:cNvPr id="2" name="CasellaDiTesto 1"/>
          <p:cNvSpPr txBox="1"/>
          <p:nvPr/>
        </p:nvSpPr>
        <p:spPr>
          <a:xfrm>
            <a:off x="-18143" y="2590800"/>
            <a:ext cx="8984343" cy="3693319"/>
          </a:xfrm>
          <a:prstGeom prst="rect">
            <a:avLst/>
          </a:prstGeom>
          <a:noFill/>
        </p:spPr>
        <p:txBody>
          <a:bodyPr wrap="square" rtlCol="0">
            <a:spAutoFit/>
          </a:bodyPr>
          <a:lstStyle/>
          <a:p>
            <a:pPr marL="342900" indent="-342900" algn="just">
              <a:buFont typeface="Arial" panose="020B0604020202020204" pitchFamily="34" charset="0"/>
              <a:buChar char="•"/>
            </a:pPr>
            <a:r>
              <a:rPr lang="en-US" sz="2400" dirty="0" smtClean="0">
                <a:solidFill>
                  <a:schemeClr val="bg1"/>
                </a:solidFill>
              </a:rPr>
              <a:t>In </a:t>
            </a:r>
            <a:r>
              <a:rPr lang="en-US" sz="2400" dirty="0">
                <a:solidFill>
                  <a:schemeClr val="bg1"/>
                </a:solidFill>
              </a:rPr>
              <a:t>his letter that Science published in late September 2013, </a:t>
            </a:r>
            <a:r>
              <a:rPr lang="en-US" sz="2400" dirty="0" err="1">
                <a:solidFill>
                  <a:schemeClr val="bg1"/>
                </a:solidFill>
              </a:rPr>
              <a:t>Boschi</a:t>
            </a:r>
            <a:r>
              <a:rPr lang="en-US" sz="2400" dirty="0">
                <a:solidFill>
                  <a:schemeClr val="bg1"/>
                </a:solidFill>
              </a:rPr>
              <a:t> repeated his claim that his sentencing was "</a:t>
            </a:r>
            <a:r>
              <a:rPr lang="en-US" sz="2400" u="sng" dirty="0">
                <a:solidFill>
                  <a:schemeClr val="bg1"/>
                </a:solidFill>
              </a:rPr>
              <a:t>for not having foreseen the earthquake</a:t>
            </a:r>
            <a:r>
              <a:rPr lang="en-US" sz="2400" dirty="0">
                <a:solidFill>
                  <a:schemeClr val="bg1"/>
                </a:solidFill>
              </a:rPr>
              <a:t>." A fake, but legitimate attempt to defend </a:t>
            </a:r>
            <a:r>
              <a:rPr lang="en-US" sz="2400" dirty="0" smtClean="0">
                <a:solidFill>
                  <a:schemeClr val="bg1"/>
                </a:solidFill>
              </a:rPr>
              <a:t>himself </a:t>
            </a:r>
            <a:r>
              <a:rPr lang="en-US" sz="2400" dirty="0">
                <a:solidFill>
                  <a:schemeClr val="bg1"/>
                </a:solidFill>
              </a:rPr>
              <a:t>from what it considers "illogical." </a:t>
            </a:r>
            <a:endParaRPr lang="en-US" sz="2400" dirty="0" smtClean="0">
              <a:solidFill>
                <a:schemeClr val="bg1"/>
              </a:solidFill>
            </a:endParaRPr>
          </a:p>
          <a:p>
            <a:pPr marL="342900" indent="-342900" algn="just">
              <a:buFont typeface="Arial" panose="020B0604020202020204" pitchFamily="34" charset="0"/>
              <a:buChar char="•"/>
            </a:pPr>
            <a:endParaRPr lang="en-GB" sz="2400" dirty="0">
              <a:solidFill>
                <a:schemeClr val="bg1"/>
              </a:solidFill>
            </a:endParaRPr>
          </a:p>
          <a:p>
            <a:pPr marL="342900" indent="-342900" algn="just">
              <a:buFont typeface="Arial" panose="020B0604020202020204" pitchFamily="34" charset="0"/>
              <a:buChar char="•"/>
            </a:pPr>
            <a:r>
              <a:rPr lang="en-US" sz="2400" dirty="0">
                <a:solidFill>
                  <a:schemeClr val="bg1"/>
                </a:solidFill>
              </a:rPr>
              <a:t>Even more questionable is the fact that a letter by a group of scientists from different disciplines, Italian and foreigners - who argue point by point, where and how </a:t>
            </a:r>
            <a:r>
              <a:rPr lang="en-US" sz="2400" dirty="0" err="1">
                <a:solidFill>
                  <a:schemeClr val="bg1"/>
                </a:solidFill>
              </a:rPr>
              <a:t>Boschi</a:t>
            </a:r>
            <a:r>
              <a:rPr lang="en-US" sz="2400" dirty="0">
                <a:solidFill>
                  <a:schemeClr val="bg1"/>
                </a:solidFill>
              </a:rPr>
              <a:t> obfuscated the court papers, was rejected by the magazine, Science.</a:t>
            </a:r>
            <a:endParaRPr lang="en-GB" sz="2400" dirty="0">
              <a:solidFill>
                <a:schemeClr val="bg1"/>
              </a:solidFill>
            </a:endParaRPr>
          </a:p>
          <a:p>
            <a:endParaRPr lang="en-GB"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0" y="917912"/>
            <a:ext cx="9144000" cy="5940088"/>
          </a:xfrm>
          <a:prstGeom prst="rect">
            <a:avLst/>
          </a:prstGeom>
        </p:spPr>
        <p:txBody>
          <a:bodyPr wrap="square">
            <a:spAutoFit/>
          </a:bodyPr>
          <a:lstStyle/>
          <a:p>
            <a:pPr algn="just"/>
            <a:r>
              <a:rPr lang="it-IT" sz="2000" dirty="0" smtClean="0">
                <a:solidFill>
                  <a:schemeClr val="bg1">
                    <a:lumMod val="95000"/>
                  </a:schemeClr>
                </a:solidFill>
              </a:rPr>
              <a:t>L'attuale approccio probabilistico [PSHA] si basa fondamentalmente sul concetto di -tempo di ritorno- dei terremoti, che è ben noto da tempo essendo iniziato con la teoria di </a:t>
            </a:r>
            <a:r>
              <a:rPr lang="it-IT" sz="2000" dirty="0" err="1" smtClean="0">
                <a:solidFill>
                  <a:schemeClr val="bg1">
                    <a:lumMod val="95000"/>
                  </a:schemeClr>
                </a:solidFill>
              </a:rPr>
              <a:t>Reid</a:t>
            </a:r>
            <a:r>
              <a:rPr lang="it-IT" sz="2000" dirty="0" smtClean="0">
                <a:solidFill>
                  <a:schemeClr val="bg1">
                    <a:lumMod val="95000"/>
                  </a:schemeClr>
                </a:solidFill>
              </a:rPr>
              <a:t> del rimbalzo elastico (1906) ma che non funziona in modo così preciso come assunto nel PSHA. L'idea implicita non è affatto male, ma in pratica non funziona. I recenti terremoti disastrosi testimoniano il fallimento del PSHA. Inoltre, cambiando il cosiddetti "tempi di ritorno" del moto del suolo (che bisogna distinguere dal -tempo di ritorno- di un terremoto di data magnitudine), è possibile ottenere tutti i valori del moto del suolo, in maniera del tutto manipolabile ed opinabile. Mi rendo conto che distinguere tra -tempo di ritorno- e il rapporto tempo di ritorno / magnitudine è difficile da comprendere per la maggior parte e persone. </a:t>
            </a:r>
            <a:r>
              <a:rPr lang="it-IT" sz="2000" u="sng" dirty="0" smtClean="0">
                <a:solidFill>
                  <a:schemeClr val="bg1">
                    <a:lumMod val="95000"/>
                  </a:schemeClr>
                </a:solidFill>
              </a:rPr>
              <a:t>Credo che il fatto che sia stata l'industria del nucleare ad influenzare le comunità di tutto il mondo ad adottare questo metodo discutibile sia un fatto molto grave per la sicurezza pubblica, un problema che va molto oltre la scienza stessa</a:t>
            </a:r>
            <a:r>
              <a:rPr lang="it-IT" sz="2000" dirty="0" smtClean="0">
                <a:solidFill>
                  <a:schemeClr val="bg1">
                    <a:lumMod val="95000"/>
                  </a:schemeClr>
                </a:solidFill>
              </a:rPr>
              <a:t>. Non è giusto o etico che [a] chiunque sia contro il PSHA debba essere nella lista nera per le varie attività professionali, [b] che chiunque usi o promuova il PSHA [ad esempio, gli scienziati italiani] sia protetto o sostenute in una maniera colsi enorme e irrazionale. In particolare, le organizzazioni che promuovono il PSHA non devono essere coinvolti a tutto nel difendere gli scienziati italiani con il falso pretesto che questi scienziati sono stati imputati", perché non è possibile prevedere il terremoto!“   L. </a:t>
            </a:r>
            <a:r>
              <a:rPr lang="it-IT" sz="2000" dirty="0" err="1" smtClean="0">
                <a:solidFill>
                  <a:schemeClr val="bg1">
                    <a:lumMod val="95000"/>
                  </a:schemeClr>
                </a:solidFill>
              </a:rPr>
              <a:t>Mualchim</a:t>
            </a:r>
            <a:endParaRPr lang="it-IT" sz="2000" dirty="0">
              <a:solidFill>
                <a:schemeClr val="bg1">
                  <a:lumMod val="95000"/>
                </a:schemeClr>
              </a:solidFill>
            </a:endParaRPr>
          </a:p>
        </p:txBody>
      </p:sp>
      <p:sp>
        <p:nvSpPr>
          <p:cNvPr id="3" name="CasellaDiTesto 2"/>
          <p:cNvSpPr txBox="1"/>
          <p:nvPr/>
        </p:nvSpPr>
        <p:spPr>
          <a:xfrm>
            <a:off x="0" y="0"/>
            <a:ext cx="9144000" cy="954107"/>
          </a:xfrm>
          <a:prstGeom prst="rect">
            <a:avLst/>
          </a:prstGeom>
          <a:noFill/>
        </p:spPr>
        <p:txBody>
          <a:bodyPr wrap="square" rtlCol="0">
            <a:spAutoFit/>
          </a:bodyPr>
          <a:lstStyle/>
          <a:p>
            <a:pPr algn="ctr"/>
            <a:r>
              <a:rPr lang="it-IT" sz="2800" dirty="0" smtClean="0">
                <a:solidFill>
                  <a:schemeClr val="bg1">
                    <a:lumMod val="95000"/>
                  </a:schemeClr>
                </a:solidFill>
              </a:rPr>
              <a:t>Etica della scelta di un metodo scientifico: </a:t>
            </a:r>
          </a:p>
          <a:p>
            <a:pPr algn="ctr"/>
            <a:r>
              <a:rPr lang="it-IT" sz="2800" dirty="0" smtClean="0">
                <a:solidFill>
                  <a:schemeClr val="bg1">
                    <a:lumMod val="95000"/>
                  </a:schemeClr>
                </a:solidFill>
              </a:rPr>
              <a:t>uso o abuso?</a:t>
            </a:r>
            <a:endParaRPr lang="it-IT" sz="2800" dirty="0">
              <a:solidFill>
                <a:schemeClr val="bg1">
                  <a:lumMod val="95000"/>
                </a:schemeClr>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0" y="0"/>
            <a:ext cx="9144000" cy="6524863"/>
          </a:xfrm>
          <a:prstGeom prst="rect">
            <a:avLst/>
          </a:prstGeom>
          <a:noFill/>
        </p:spPr>
        <p:txBody>
          <a:bodyPr wrap="square" rtlCol="0">
            <a:spAutoFit/>
          </a:bodyPr>
          <a:lstStyle/>
          <a:p>
            <a:pPr algn="ctr"/>
            <a:r>
              <a:rPr lang="en-US" sz="2200" dirty="0" smtClean="0">
                <a:solidFill>
                  <a:schemeClr val="bg1"/>
                </a:solidFill>
              </a:rPr>
              <a:t>Ethics in Science?: what makes important the foreshocks?. </a:t>
            </a:r>
            <a:endParaRPr lang="en-GB" sz="2200" dirty="0">
              <a:solidFill>
                <a:schemeClr val="bg1"/>
              </a:solidFill>
            </a:endParaRPr>
          </a:p>
          <a:p>
            <a:endParaRPr lang="en-US" sz="2200" dirty="0" smtClean="0">
              <a:solidFill>
                <a:schemeClr val="bg1"/>
              </a:solidFill>
            </a:endParaRPr>
          </a:p>
          <a:p>
            <a:pPr marL="342900" indent="-342900" algn="just">
              <a:buFont typeface="Arial" panose="020B0604020202020204" pitchFamily="34" charset="0"/>
              <a:buChar char="•"/>
            </a:pPr>
            <a:r>
              <a:rPr lang="en-US" sz="2200" dirty="0" smtClean="0">
                <a:solidFill>
                  <a:schemeClr val="bg1"/>
                </a:solidFill>
              </a:rPr>
              <a:t>De </a:t>
            </a:r>
            <a:r>
              <a:rPr lang="en-US" sz="2200" dirty="0" err="1">
                <a:solidFill>
                  <a:schemeClr val="bg1"/>
                </a:solidFill>
              </a:rPr>
              <a:t>Bernardinis</a:t>
            </a:r>
            <a:r>
              <a:rPr lang="en-US" sz="2200" dirty="0">
                <a:solidFill>
                  <a:schemeClr val="bg1"/>
                </a:solidFill>
              </a:rPr>
              <a:t> had said in an interview before the </a:t>
            </a:r>
            <a:r>
              <a:rPr lang="en-US" sz="2200" dirty="0" smtClean="0">
                <a:solidFill>
                  <a:schemeClr val="bg1"/>
                </a:solidFill>
              </a:rPr>
              <a:t>31th march meeting </a:t>
            </a:r>
            <a:r>
              <a:rPr lang="en-US" sz="2200" dirty="0">
                <a:solidFill>
                  <a:schemeClr val="bg1"/>
                </a:solidFill>
              </a:rPr>
              <a:t>that, rather than being a cause for concern, the seismic activity was a positive sign: "The scientific community tells me that there is no danger, because there is a continuous discharge of energy”. </a:t>
            </a:r>
          </a:p>
          <a:p>
            <a:pPr marL="342900" indent="-342900" algn="just">
              <a:buFont typeface="Arial" panose="020B0604020202020204" pitchFamily="34" charset="0"/>
              <a:buChar char="•"/>
            </a:pPr>
            <a:endParaRPr lang="en-GB" sz="2200" dirty="0">
              <a:solidFill>
                <a:schemeClr val="bg1"/>
              </a:solidFill>
            </a:endParaRPr>
          </a:p>
          <a:p>
            <a:pPr marL="342900" indent="-342900" algn="just">
              <a:buFont typeface="Arial" panose="020B0604020202020204" pitchFamily="34" charset="0"/>
              <a:buChar char="•"/>
            </a:pPr>
            <a:r>
              <a:rPr lang="en-US" sz="2200" dirty="0" smtClean="0">
                <a:solidFill>
                  <a:schemeClr val="bg1"/>
                </a:solidFill>
              </a:rPr>
              <a:t>The </a:t>
            </a:r>
            <a:r>
              <a:rPr lang="en-US" sz="2200" dirty="0">
                <a:solidFill>
                  <a:schemeClr val="bg1"/>
                </a:solidFill>
              </a:rPr>
              <a:t>court considers that the statements </a:t>
            </a:r>
            <a:r>
              <a:rPr lang="en-US" sz="2200" dirty="0" smtClean="0">
                <a:solidFill>
                  <a:schemeClr val="bg1"/>
                </a:solidFill>
              </a:rPr>
              <a:t>on </a:t>
            </a:r>
            <a:r>
              <a:rPr lang="en-US" sz="2200" dirty="0">
                <a:solidFill>
                  <a:schemeClr val="bg1"/>
                </a:solidFill>
              </a:rPr>
              <a:t>the meaning of earthquake swarms serve as false reassurance. He cites </a:t>
            </a:r>
            <a:r>
              <a:rPr lang="en-US" sz="2200" dirty="0" err="1">
                <a:solidFill>
                  <a:schemeClr val="bg1"/>
                </a:solidFill>
              </a:rPr>
              <a:t>Boschi</a:t>
            </a:r>
            <a:r>
              <a:rPr lang="en-US" sz="2200" dirty="0">
                <a:solidFill>
                  <a:schemeClr val="bg1"/>
                </a:solidFill>
              </a:rPr>
              <a:t> who said that "</a:t>
            </a:r>
            <a:r>
              <a:rPr lang="en-US" sz="2200" u="sng" dirty="0">
                <a:solidFill>
                  <a:schemeClr val="bg1"/>
                </a:solidFill>
              </a:rPr>
              <a:t>the simple observation of many small earthquakes is not a precursor</a:t>
            </a:r>
            <a:r>
              <a:rPr lang="en-US" sz="2200" dirty="0">
                <a:solidFill>
                  <a:schemeClr val="bg1"/>
                </a:solidFill>
              </a:rPr>
              <a:t>" </a:t>
            </a:r>
            <a:r>
              <a:rPr lang="en-US" sz="2200" dirty="0" smtClean="0">
                <a:solidFill>
                  <a:schemeClr val="bg1"/>
                </a:solidFill>
              </a:rPr>
              <a:t>and </a:t>
            </a:r>
            <a:r>
              <a:rPr lang="en-US" sz="2200" dirty="0">
                <a:solidFill>
                  <a:schemeClr val="bg1"/>
                </a:solidFill>
              </a:rPr>
              <a:t>cites </a:t>
            </a:r>
            <a:r>
              <a:rPr lang="en-US" sz="2200" dirty="0" err="1">
                <a:solidFill>
                  <a:schemeClr val="bg1"/>
                </a:solidFill>
              </a:rPr>
              <a:t>Barberi</a:t>
            </a:r>
            <a:r>
              <a:rPr lang="en-US" sz="2200" dirty="0">
                <a:solidFill>
                  <a:schemeClr val="bg1"/>
                </a:solidFill>
              </a:rPr>
              <a:t>, summarizing the discussion on this point, to say that "</a:t>
            </a:r>
            <a:r>
              <a:rPr lang="en-US" sz="2200" u="sng" dirty="0">
                <a:solidFill>
                  <a:schemeClr val="bg1"/>
                </a:solidFill>
              </a:rPr>
              <a:t>there is no reason to say that a sequence of shocks of low magnitude can be considered a precursor of a strong </a:t>
            </a:r>
            <a:r>
              <a:rPr lang="en-US" sz="2200" u="sng" dirty="0" smtClean="0">
                <a:solidFill>
                  <a:schemeClr val="bg1"/>
                </a:solidFill>
              </a:rPr>
              <a:t>event</a:t>
            </a:r>
            <a:r>
              <a:rPr lang="en-US" sz="2200" dirty="0" smtClean="0">
                <a:solidFill>
                  <a:schemeClr val="bg1"/>
                </a:solidFill>
              </a:rPr>
              <a:t>“</a:t>
            </a:r>
          </a:p>
          <a:p>
            <a:pPr marL="342900" indent="-342900" algn="just">
              <a:buFont typeface="Arial" panose="020B0604020202020204" pitchFamily="34" charset="0"/>
              <a:buChar char="•"/>
            </a:pPr>
            <a:endParaRPr lang="en-US" sz="2200" dirty="0">
              <a:solidFill>
                <a:schemeClr val="bg1"/>
              </a:solidFill>
            </a:endParaRPr>
          </a:p>
          <a:p>
            <a:pPr marL="342900" indent="-342900" algn="just">
              <a:buFont typeface="Arial" panose="020B0604020202020204" pitchFamily="34" charset="0"/>
              <a:buChar char="•"/>
            </a:pPr>
            <a:r>
              <a:rPr lang="en-GB" sz="2200" dirty="0" smtClean="0">
                <a:solidFill>
                  <a:schemeClr val="bg1"/>
                </a:solidFill>
              </a:rPr>
              <a:t>It </a:t>
            </a:r>
            <a:r>
              <a:rPr lang="en-GB" sz="2200" dirty="0">
                <a:solidFill>
                  <a:schemeClr val="bg1"/>
                </a:solidFill>
              </a:rPr>
              <a:t>is clear that this issue of seismic </a:t>
            </a:r>
            <a:r>
              <a:rPr lang="en-GB" sz="2200" dirty="0" smtClean="0">
                <a:solidFill>
                  <a:schemeClr val="bg1"/>
                </a:solidFill>
              </a:rPr>
              <a:t>warning (foreshocks), </a:t>
            </a:r>
            <a:r>
              <a:rPr lang="en-GB" sz="2200" dirty="0">
                <a:solidFill>
                  <a:schemeClr val="bg1"/>
                </a:solidFill>
              </a:rPr>
              <a:t>as they are called in Italian, had become an important procedural question. This led to an interesting story from the point of view of ethics </a:t>
            </a:r>
            <a:r>
              <a:rPr lang="en-GB" sz="2200" dirty="0" smtClean="0">
                <a:solidFill>
                  <a:schemeClr val="bg1"/>
                </a:solidFill>
              </a:rPr>
              <a:t>due the succession of </a:t>
            </a:r>
            <a:r>
              <a:rPr lang="en-GB" sz="2200" dirty="0">
                <a:solidFill>
                  <a:schemeClr val="bg1"/>
                </a:solidFill>
              </a:rPr>
              <a:t>"scientific" papers </a:t>
            </a:r>
            <a:r>
              <a:rPr lang="en-GB" sz="2200" dirty="0" smtClean="0">
                <a:solidFill>
                  <a:schemeClr val="bg1"/>
                </a:solidFill>
              </a:rPr>
              <a:t>quickly published </a:t>
            </a:r>
            <a:r>
              <a:rPr lang="en-GB" sz="2200" dirty="0">
                <a:solidFill>
                  <a:schemeClr val="bg1"/>
                </a:solidFill>
              </a:rPr>
              <a:t>by </a:t>
            </a:r>
            <a:r>
              <a:rPr lang="en-GB" sz="2200" dirty="0" smtClean="0">
                <a:solidFill>
                  <a:schemeClr val="bg1"/>
                </a:solidFill>
              </a:rPr>
              <a:t>INGV opposed </a:t>
            </a:r>
            <a:r>
              <a:rPr lang="en-GB" sz="2200" dirty="0">
                <a:solidFill>
                  <a:schemeClr val="bg1"/>
                </a:solidFill>
              </a:rPr>
              <a:t>to </a:t>
            </a:r>
            <a:r>
              <a:rPr lang="en-GB" sz="2200" dirty="0" smtClean="0">
                <a:solidFill>
                  <a:schemeClr val="bg1"/>
                </a:solidFill>
              </a:rPr>
              <a:t>the papers of scientists </a:t>
            </a:r>
            <a:r>
              <a:rPr lang="en-GB" sz="2200" dirty="0">
                <a:solidFill>
                  <a:schemeClr val="bg1"/>
                </a:solidFill>
              </a:rPr>
              <a:t>who was not involved in the process.</a:t>
            </a:r>
          </a:p>
        </p:txBody>
      </p:sp>
    </p:spTree>
    <p:extLst>
      <p:ext uri="{BB962C8B-B14F-4D97-AF65-F5344CB8AC3E}">
        <p14:creationId xmlns="" xmlns:p14="http://schemas.microsoft.com/office/powerpoint/2010/main" val="5969002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609600" y="31723"/>
            <a:ext cx="7848600" cy="67561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10836" y="0"/>
            <a:ext cx="8915400" cy="6863417"/>
          </a:xfrm>
          <a:prstGeom prst="rect">
            <a:avLst/>
          </a:prstGeom>
          <a:noFill/>
        </p:spPr>
        <p:txBody>
          <a:bodyPr wrap="square" rtlCol="0">
            <a:spAutoFit/>
          </a:bodyPr>
          <a:lstStyle/>
          <a:p>
            <a:pPr algn="just"/>
            <a:r>
              <a:rPr lang="en-US" sz="2400" b="1" dirty="0">
                <a:solidFill>
                  <a:schemeClr val="bg1"/>
                </a:solidFill>
              </a:rPr>
              <a:t>Who we are</a:t>
            </a:r>
            <a:endParaRPr lang="en-GB" sz="2400" dirty="0">
              <a:solidFill>
                <a:schemeClr val="bg1"/>
              </a:solidFill>
            </a:endParaRPr>
          </a:p>
          <a:p>
            <a:pPr algn="just"/>
            <a:endParaRPr lang="en-US" sz="2400" i="1" dirty="0" smtClean="0">
              <a:solidFill>
                <a:schemeClr val="bg1"/>
              </a:solidFill>
            </a:endParaRPr>
          </a:p>
          <a:p>
            <a:pPr algn="just"/>
            <a:r>
              <a:rPr lang="en-US" sz="2400" i="1" dirty="0" smtClean="0">
                <a:solidFill>
                  <a:schemeClr val="bg1"/>
                </a:solidFill>
              </a:rPr>
              <a:t>The </a:t>
            </a:r>
            <a:r>
              <a:rPr lang="en-US" sz="2400" i="1" u="sng" dirty="0">
                <a:solidFill>
                  <a:schemeClr val="bg1"/>
                </a:solidFill>
              </a:rPr>
              <a:t>International Seismic Safety Organization </a:t>
            </a:r>
            <a:r>
              <a:rPr lang="en-US" sz="2400" i="1" u="sng" dirty="0" smtClean="0">
                <a:solidFill>
                  <a:schemeClr val="bg1"/>
                </a:solidFill>
              </a:rPr>
              <a:t>(ISSO) </a:t>
            </a:r>
            <a:r>
              <a:rPr lang="en-US" sz="2400" i="1" dirty="0">
                <a:solidFill>
                  <a:schemeClr val="bg1"/>
                </a:solidFill>
              </a:rPr>
              <a:t>has been formed by a volunteer group by adopting its Position Statement in June 2012 to promote public safety by being prepared for the largest potential events and the like before their eventualities. </a:t>
            </a:r>
            <a:r>
              <a:rPr lang="en-US" sz="2400" i="1" dirty="0" smtClean="0">
                <a:solidFill>
                  <a:schemeClr val="bg1"/>
                </a:solidFill>
              </a:rPr>
              <a:t>Membership </a:t>
            </a:r>
            <a:r>
              <a:rPr lang="en-US" sz="2400" i="1" dirty="0">
                <a:solidFill>
                  <a:schemeClr val="bg1"/>
                </a:solidFill>
              </a:rPr>
              <a:t>is welcome from anyone from any background interested in public safety. We have members from 14 countries</a:t>
            </a:r>
            <a:r>
              <a:rPr lang="en-US" sz="2400" i="1" dirty="0" smtClean="0">
                <a:solidFill>
                  <a:schemeClr val="bg1"/>
                </a:solidFill>
              </a:rPr>
              <a:t>.      </a:t>
            </a:r>
          </a:p>
          <a:p>
            <a:pPr algn="just"/>
            <a:endParaRPr lang="en-US" sz="2400" i="1" dirty="0" smtClean="0">
              <a:solidFill>
                <a:schemeClr val="bg1"/>
              </a:solidFill>
              <a:hlinkClick r:id="rId2"/>
            </a:endParaRPr>
          </a:p>
          <a:p>
            <a:pPr algn="just"/>
            <a:r>
              <a:rPr lang="en-US" sz="3200" i="1" dirty="0" smtClean="0">
                <a:solidFill>
                  <a:schemeClr val="bg1"/>
                </a:solidFill>
              </a:rPr>
              <a:t>http</a:t>
            </a:r>
            <a:r>
              <a:rPr lang="en-US" sz="3200" i="1" dirty="0">
                <a:solidFill>
                  <a:schemeClr val="bg1"/>
                </a:solidFill>
              </a:rPr>
              <a:t>://</a:t>
            </a:r>
            <a:r>
              <a:rPr lang="en-US" sz="3200" i="1" dirty="0" smtClean="0">
                <a:solidFill>
                  <a:schemeClr val="bg1"/>
                </a:solidFill>
              </a:rPr>
              <a:t>www.issoquake.org</a:t>
            </a:r>
          </a:p>
          <a:p>
            <a:pPr algn="just"/>
            <a:endParaRPr lang="en-US" sz="2400" i="1" dirty="0" smtClean="0">
              <a:solidFill>
                <a:schemeClr val="bg1"/>
              </a:solidFill>
            </a:endParaRPr>
          </a:p>
          <a:p>
            <a:pPr algn="just"/>
            <a:r>
              <a:rPr lang="en-US" sz="2400" i="1" dirty="0" smtClean="0">
                <a:solidFill>
                  <a:schemeClr val="bg1"/>
                </a:solidFill>
              </a:rPr>
              <a:t>Signed by </a:t>
            </a:r>
            <a:r>
              <a:rPr lang="en-US" sz="2400" i="1" dirty="0" err="1" smtClean="0">
                <a:solidFill>
                  <a:schemeClr val="bg1"/>
                </a:solidFill>
              </a:rPr>
              <a:t>Benedetto</a:t>
            </a:r>
            <a:r>
              <a:rPr lang="en-US" sz="2400" i="1" dirty="0" smtClean="0">
                <a:solidFill>
                  <a:schemeClr val="bg1"/>
                </a:solidFill>
              </a:rPr>
              <a:t> De Vivo, ITALY – </a:t>
            </a:r>
            <a:r>
              <a:rPr lang="en-US" sz="2400" i="1" dirty="0" err="1" smtClean="0">
                <a:solidFill>
                  <a:schemeClr val="bg1"/>
                </a:solidFill>
              </a:rPr>
              <a:t>Indrajit</a:t>
            </a:r>
            <a:r>
              <a:rPr lang="en-US" sz="2400" i="1" dirty="0" smtClean="0">
                <a:solidFill>
                  <a:schemeClr val="bg1"/>
                </a:solidFill>
              </a:rPr>
              <a:t> K. </a:t>
            </a:r>
            <a:r>
              <a:rPr lang="en-US" sz="2400" i="1" dirty="0" err="1" smtClean="0">
                <a:solidFill>
                  <a:schemeClr val="bg1"/>
                </a:solidFill>
              </a:rPr>
              <a:t>Ghosh</a:t>
            </a:r>
            <a:r>
              <a:rPr lang="en-US" sz="2400" i="1" dirty="0" smtClean="0">
                <a:solidFill>
                  <a:schemeClr val="bg1"/>
                </a:solidFill>
              </a:rPr>
              <a:t>, USA – Allen W. </a:t>
            </a:r>
            <a:r>
              <a:rPr lang="en-US" sz="2400" i="1" dirty="0" err="1" smtClean="0">
                <a:solidFill>
                  <a:schemeClr val="bg1"/>
                </a:solidFill>
              </a:rPr>
              <a:t>Hatheway</a:t>
            </a:r>
            <a:r>
              <a:rPr lang="en-US" sz="2400" i="1" dirty="0" smtClean="0">
                <a:solidFill>
                  <a:schemeClr val="bg1"/>
                </a:solidFill>
              </a:rPr>
              <a:t>, USA – Jens-</a:t>
            </a:r>
            <a:r>
              <a:rPr lang="en-US" sz="2400" i="1" dirty="0" err="1" smtClean="0">
                <a:solidFill>
                  <a:schemeClr val="bg1"/>
                </a:solidFill>
              </a:rPr>
              <a:t>Uwe</a:t>
            </a:r>
            <a:r>
              <a:rPr lang="en-US" sz="2400" i="1" dirty="0" smtClean="0">
                <a:solidFill>
                  <a:schemeClr val="bg1"/>
                </a:solidFill>
              </a:rPr>
              <a:t> </a:t>
            </a:r>
            <a:r>
              <a:rPr lang="en-US" sz="2400" i="1" dirty="0" err="1" smtClean="0">
                <a:solidFill>
                  <a:schemeClr val="bg1"/>
                </a:solidFill>
              </a:rPr>
              <a:t>Klügel</a:t>
            </a:r>
            <a:r>
              <a:rPr lang="en-US" sz="2400" i="1" dirty="0" smtClean="0">
                <a:solidFill>
                  <a:schemeClr val="bg1"/>
                </a:solidFill>
              </a:rPr>
              <a:t>, SWITZERLAND – Vladimir G. </a:t>
            </a:r>
            <a:r>
              <a:rPr lang="en-US" sz="2400" i="1" dirty="0" err="1" smtClean="0">
                <a:solidFill>
                  <a:schemeClr val="bg1"/>
                </a:solidFill>
              </a:rPr>
              <a:t>Kossobokov</a:t>
            </a:r>
            <a:r>
              <a:rPr lang="en-US" sz="2400" i="1" dirty="0" smtClean="0">
                <a:solidFill>
                  <a:schemeClr val="bg1"/>
                </a:solidFill>
              </a:rPr>
              <a:t>, RUSSIAN FEDERATION – Ellis L. </a:t>
            </a:r>
            <a:r>
              <a:rPr lang="en-US" sz="2400" i="1" dirty="0" err="1" smtClean="0">
                <a:solidFill>
                  <a:schemeClr val="bg1"/>
                </a:solidFill>
              </a:rPr>
              <a:t>Krinitzsky</a:t>
            </a:r>
            <a:r>
              <a:rPr lang="en-US" sz="2400" i="1" dirty="0" smtClean="0">
                <a:solidFill>
                  <a:schemeClr val="bg1"/>
                </a:solidFill>
              </a:rPr>
              <a:t>, USA – </a:t>
            </a:r>
            <a:r>
              <a:rPr lang="en-US" sz="2400" i="1" dirty="0" err="1" smtClean="0">
                <a:solidFill>
                  <a:schemeClr val="bg1"/>
                </a:solidFill>
              </a:rPr>
              <a:t>Efraim</a:t>
            </a:r>
            <a:r>
              <a:rPr lang="en-US" sz="2400" i="1" dirty="0" smtClean="0">
                <a:solidFill>
                  <a:schemeClr val="bg1"/>
                </a:solidFill>
              </a:rPr>
              <a:t> </a:t>
            </a:r>
            <a:r>
              <a:rPr lang="en-US" sz="2400" i="1" dirty="0" err="1" smtClean="0">
                <a:solidFill>
                  <a:schemeClr val="bg1"/>
                </a:solidFill>
              </a:rPr>
              <a:t>Laor</a:t>
            </a:r>
            <a:r>
              <a:rPr lang="en-US" sz="2400" i="1" dirty="0" smtClean="0">
                <a:solidFill>
                  <a:schemeClr val="bg1"/>
                </a:solidFill>
              </a:rPr>
              <a:t>, ISRAEL – Alessandro </a:t>
            </a:r>
            <a:r>
              <a:rPr lang="en-US" sz="2400" i="1" dirty="0" err="1" smtClean="0">
                <a:solidFill>
                  <a:schemeClr val="bg1"/>
                </a:solidFill>
              </a:rPr>
              <a:t>Martelli</a:t>
            </a:r>
            <a:r>
              <a:rPr lang="en-US" sz="2400" i="1" dirty="0" smtClean="0">
                <a:solidFill>
                  <a:schemeClr val="bg1"/>
                </a:solidFill>
              </a:rPr>
              <a:t>, ITALY – </a:t>
            </a:r>
            <a:r>
              <a:rPr lang="en-US" sz="2400" i="1" dirty="0" err="1" smtClean="0">
                <a:solidFill>
                  <a:schemeClr val="bg1"/>
                </a:solidFill>
              </a:rPr>
              <a:t>Lalliana</a:t>
            </a:r>
            <a:r>
              <a:rPr lang="en-US" sz="2400" i="1" dirty="0" smtClean="0">
                <a:solidFill>
                  <a:schemeClr val="bg1"/>
                </a:solidFill>
              </a:rPr>
              <a:t> </a:t>
            </a:r>
            <a:r>
              <a:rPr lang="en-US" sz="2400" i="1" dirty="0" err="1" smtClean="0">
                <a:solidFill>
                  <a:schemeClr val="bg1"/>
                </a:solidFill>
              </a:rPr>
              <a:t>Mualchin</a:t>
            </a:r>
            <a:r>
              <a:rPr lang="en-US" sz="2400" i="1" dirty="0" smtClean="0">
                <a:solidFill>
                  <a:schemeClr val="bg1"/>
                </a:solidFill>
              </a:rPr>
              <a:t>, USA – </a:t>
            </a:r>
            <a:r>
              <a:rPr lang="en-US" sz="2400" i="1" dirty="0" err="1" smtClean="0">
                <a:solidFill>
                  <a:schemeClr val="bg1"/>
                </a:solidFill>
              </a:rPr>
              <a:t>Giuliano</a:t>
            </a:r>
            <a:r>
              <a:rPr lang="en-US" sz="2400" i="1" dirty="0" smtClean="0">
                <a:solidFill>
                  <a:schemeClr val="bg1"/>
                </a:solidFill>
              </a:rPr>
              <a:t> </a:t>
            </a:r>
            <a:r>
              <a:rPr lang="en-US" sz="2400" i="1" dirty="0" err="1" smtClean="0">
                <a:solidFill>
                  <a:schemeClr val="bg1"/>
                </a:solidFill>
              </a:rPr>
              <a:t>Panza</a:t>
            </a:r>
            <a:r>
              <a:rPr lang="en-US" sz="2400" i="1" dirty="0" smtClean="0">
                <a:solidFill>
                  <a:schemeClr val="bg1"/>
                </a:solidFill>
              </a:rPr>
              <a:t>,  ITALY – </a:t>
            </a:r>
            <a:r>
              <a:rPr lang="en-US" sz="2400" i="1" dirty="0" err="1" smtClean="0">
                <a:solidFill>
                  <a:schemeClr val="bg1"/>
                </a:solidFill>
              </a:rPr>
              <a:t>Antonella</a:t>
            </a:r>
            <a:r>
              <a:rPr lang="en-US" sz="2400" i="1" dirty="0" smtClean="0">
                <a:solidFill>
                  <a:schemeClr val="bg1"/>
                </a:solidFill>
              </a:rPr>
              <a:t> </a:t>
            </a:r>
            <a:r>
              <a:rPr lang="en-US" sz="2400" i="1" dirty="0" err="1" smtClean="0">
                <a:solidFill>
                  <a:schemeClr val="bg1"/>
                </a:solidFill>
              </a:rPr>
              <a:t>Peresan</a:t>
            </a:r>
            <a:r>
              <a:rPr lang="en-US" sz="2400" i="1" dirty="0" smtClean="0">
                <a:solidFill>
                  <a:schemeClr val="bg1"/>
                </a:solidFill>
              </a:rPr>
              <a:t>, ITALY – Mark R. Petersen, USA – Francesco Stoppa, ITALY – </a:t>
            </a:r>
            <a:r>
              <a:rPr lang="en-US" sz="2400" i="1" dirty="0" err="1" smtClean="0">
                <a:solidFill>
                  <a:schemeClr val="bg1"/>
                </a:solidFill>
              </a:rPr>
              <a:t>Augustin</a:t>
            </a:r>
            <a:r>
              <a:rPr lang="en-US" sz="2400" i="1" dirty="0" smtClean="0">
                <a:solidFill>
                  <a:schemeClr val="bg1"/>
                </a:solidFill>
              </a:rPr>
              <a:t> </a:t>
            </a:r>
            <a:r>
              <a:rPr lang="en-US" sz="2400" i="1" dirty="0" err="1" smtClean="0">
                <a:solidFill>
                  <a:schemeClr val="bg1"/>
                </a:solidFill>
              </a:rPr>
              <a:t>Udias</a:t>
            </a:r>
            <a:r>
              <a:rPr lang="en-US" sz="2400" i="1" dirty="0" smtClean="0">
                <a:solidFill>
                  <a:schemeClr val="bg1"/>
                </a:solidFill>
              </a:rPr>
              <a:t>, SPAIN</a:t>
            </a:r>
          </a:p>
          <a:p>
            <a:pPr algn="just"/>
            <a:endParaRPr lang="en-US" sz="2400" i="1" dirty="0">
              <a:solidFill>
                <a:schemeClr val="bg1"/>
              </a:solidFill>
            </a:endParaRPr>
          </a:p>
        </p:txBody>
      </p:sp>
    </p:spTree>
    <p:extLst>
      <p:ext uri="{BB962C8B-B14F-4D97-AF65-F5344CB8AC3E}">
        <p14:creationId xmlns="" xmlns:p14="http://schemas.microsoft.com/office/powerpoint/2010/main" val="383537858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 xmlns:p14="http://schemas.microsoft.com/office/powerpoint/2010/main" val="3106573965"/>
              </p:ext>
            </p:extLst>
          </p:nvPr>
        </p:nvGraphicFramePr>
        <p:xfrm>
          <a:off x="457200" y="152400"/>
          <a:ext cx="8382000" cy="6553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20395522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7628" y="43543"/>
            <a:ext cx="8657771" cy="6232475"/>
          </a:xfrm>
          <a:prstGeom prst="rect">
            <a:avLst/>
          </a:prstGeom>
          <a:noFill/>
        </p:spPr>
        <p:txBody>
          <a:bodyPr wrap="square" rtlCol="0">
            <a:spAutoFit/>
          </a:bodyPr>
          <a:lstStyle/>
          <a:p>
            <a:pPr algn="just"/>
            <a:r>
              <a:rPr lang="en-US" sz="2100" b="1" dirty="0" smtClean="0">
                <a:solidFill>
                  <a:schemeClr val="bg1"/>
                </a:solidFill>
              </a:rPr>
              <a:t>Amato e </a:t>
            </a:r>
            <a:r>
              <a:rPr lang="en-US" sz="2100" b="1" dirty="0" err="1" smtClean="0">
                <a:solidFill>
                  <a:schemeClr val="bg1"/>
                </a:solidFill>
              </a:rPr>
              <a:t>Giaccio</a:t>
            </a:r>
            <a:r>
              <a:rPr lang="en-US" sz="2100" b="1" dirty="0" smtClean="0">
                <a:solidFill>
                  <a:schemeClr val="bg1"/>
                </a:solidFill>
              </a:rPr>
              <a:t> (2011):</a:t>
            </a:r>
          </a:p>
          <a:p>
            <a:pPr algn="just"/>
            <a:endParaRPr lang="en-US" sz="2100" b="1" dirty="0">
              <a:solidFill>
                <a:schemeClr val="bg1"/>
              </a:solidFill>
            </a:endParaRPr>
          </a:p>
          <a:p>
            <a:pPr marL="457200" indent="-457200" algn="just">
              <a:buFont typeface="+mj-lt"/>
              <a:buAutoNum type="arabicPeriod"/>
            </a:pPr>
            <a:r>
              <a:rPr lang="en-US" sz="2100" b="1" dirty="0" smtClean="0">
                <a:solidFill>
                  <a:schemeClr val="bg1"/>
                </a:solidFill>
              </a:rPr>
              <a:t>The occurrence of earthquake swarms and sequences of low magnitude seems to be continuous in time and not related with the major events in the region of L'Aquila. </a:t>
            </a:r>
          </a:p>
          <a:p>
            <a:pPr marL="457200" indent="-457200" algn="just">
              <a:buFont typeface="+mj-lt"/>
              <a:buAutoNum type="arabicPeriod"/>
            </a:pPr>
            <a:r>
              <a:rPr lang="en-US" sz="2100" b="1" dirty="0" smtClean="0">
                <a:solidFill>
                  <a:schemeClr val="bg1"/>
                </a:solidFill>
              </a:rPr>
              <a:t>The 1915 earthquake of </a:t>
            </a:r>
            <a:r>
              <a:rPr lang="en-US" sz="2100" b="1" dirty="0" err="1" smtClean="0">
                <a:solidFill>
                  <a:schemeClr val="bg1"/>
                </a:solidFill>
              </a:rPr>
              <a:t>Avezzano-Fucino</a:t>
            </a:r>
            <a:r>
              <a:rPr lang="en-US" sz="2100" b="1" dirty="0" smtClean="0">
                <a:solidFill>
                  <a:schemeClr val="bg1"/>
                </a:solidFill>
              </a:rPr>
              <a:t> (7 M), with 33 000 deaths, felt as the degree VII-VIII MCS in L’Aquila </a:t>
            </a:r>
            <a:r>
              <a:rPr lang="en-US" sz="2100" b="1" u="sng" dirty="0" smtClean="0">
                <a:solidFill>
                  <a:schemeClr val="bg1"/>
                </a:solidFill>
              </a:rPr>
              <a:t>was not preceded by foreshocks</a:t>
            </a:r>
          </a:p>
          <a:p>
            <a:pPr marL="457200" indent="-457200" algn="just">
              <a:buFont typeface="+mj-lt"/>
              <a:buAutoNum type="arabicPeriod"/>
            </a:pPr>
            <a:endParaRPr lang="en-US" sz="2100" b="1" u="sng" dirty="0" smtClean="0">
              <a:solidFill>
                <a:schemeClr val="bg1"/>
              </a:solidFill>
            </a:endParaRPr>
          </a:p>
          <a:p>
            <a:pPr marL="457200" indent="-457200" algn="just">
              <a:buFont typeface="+mj-lt"/>
              <a:buAutoNum type="arabicPeriod"/>
            </a:pPr>
            <a:endParaRPr lang="en-US" sz="2100" b="1" u="sng" dirty="0">
              <a:solidFill>
                <a:schemeClr val="bg1"/>
              </a:solidFill>
            </a:endParaRPr>
          </a:p>
          <a:p>
            <a:pPr algn="just"/>
            <a:r>
              <a:rPr lang="en-US" sz="2100" b="1" i="1" dirty="0" err="1">
                <a:solidFill>
                  <a:schemeClr val="bg1"/>
                </a:solidFill>
              </a:rPr>
              <a:t>Guidoboni</a:t>
            </a:r>
            <a:r>
              <a:rPr lang="en-US" sz="2100" b="1" i="1" dirty="0">
                <a:solidFill>
                  <a:schemeClr val="bg1"/>
                </a:solidFill>
              </a:rPr>
              <a:t> * and </a:t>
            </a:r>
            <a:r>
              <a:rPr lang="en-US" sz="2100" b="1" i="1" dirty="0" err="1">
                <a:solidFill>
                  <a:schemeClr val="bg1"/>
                </a:solidFill>
              </a:rPr>
              <a:t>Valensise</a:t>
            </a:r>
            <a:r>
              <a:rPr lang="en-US" sz="2100" b="1" i="1" dirty="0">
                <a:solidFill>
                  <a:schemeClr val="bg1"/>
                </a:solidFill>
              </a:rPr>
              <a:t> (2015</a:t>
            </a:r>
            <a:r>
              <a:rPr lang="en-US" sz="2100" b="1" i="1" dirty="0" smtClean="0">
                <a:solidFill>
                  <a:schemeClr val="bg1"/>
                </a:solidFill>
              </a:rPr>
              <a:t>):</a:t>
            </a:r>
            <a:endParaRPr lang="en-US" sz="2100" b="1" i="1" dirty="0">
              <a:solidFill>
                <a:schemeClr val="bg1"/>
              </a:solidFill>
            </a:endParaRPr>
          </a:p>
          <a:p>
            <a:pPr marL="457200" indent="-457200" algn="just">
              <a:buFont typeface="+mj-lt"/>
              <a:buAutoNum type="arabicPeriod"/>
            </a:pPr>
            <a:r>
              <a:rPr lang="en-US" sz="2100" b="1" dirty="0" smtClean="0">
                <a:solidFill>
                  <a:schemeClr val="bg1"/>
                </a:solidFill>
              </a:rPr>
              <a:t>Knowledge </a:t>
            </a:r>
            <a:r>
              <a:rPr lang="en-US" sz="2100" b="1" dirty="0">
                <a:solidFill>
                  <a:schemeClr val="bg1"/>
                </a:solidFill>
              </a:rPr>
              <a:t>of the history of the historical earthquake sequences and their complexity, including </a:t>
            </a:r>
            <a:r>
              <a:rPr lang="en-US" sz="2100" b="1" dirty="0" smtClean="0">
                <a:solidFill>
                  <a:schemeClr val="bg1"/>
                </a:solidFill>
              </a:rPr>
              <a:t>foreshocks, </a:t>
            </a:r>
            <a:r>
              <a:rPr lang="en-US" sz="2100" b="1" dirty="0">
                <a:solidFill>
                  <a:schemeClr val="bg1"/>
                </a:solidFill>
              </a:rPr>
              <a:t>is crucial for a number of </a:t>
            </a:r>
            <a:r>
              <a:rPr lang="en-US" sz="2100" b="1" dirty="0" smtClean="0">
                <a:solidFill>
                  <a:schemeClr val="bg1"/>
                </a:solidFill>
              </a:rPr>
              <a:t>reasons.</a:t>
            </a:r>
            <a:endParaRPr lang="en-US" sz="2100" b="1" dirty="0">
              <a:solidFill>
                <a:schemeClr val="bg1"/>
              </a:solidFill>
            </a:endParaRPr>
          </a:p>
          <a:p>
            <a:pPr marL="457200" indent="-457200" algn="just">
              <a:buFont typeface="+mj-lt"/>
              <a:buAutoNum type="arabicPeriod"/>
            </a:pPr>
            <a:r>
              <a:rPr lang="en-US" sz="2100" b="1" dirty="0">
                <a:solidFill>
                  <a:schemeClr val="bg1"/>
                </a:solidFill>
              </a:rPr>
              <a:t>Investigate the behavior of earthquake affected community in response to characteristics of each </a:t>
            </a:r>
            <a:r>
              <a:rPr lang="en-US" sz="2100" b="1" dirty="0" smtClean="0">
                <a:solidFill>
                  <a:schemeClr val="bg1"/>
                </a:solidFill>
              </a:rPr>
              <a:t>sequence, </a:t>
            </a:r>
            <a:r>
              <a:rPr lang="en-US" sz="2100" b="1" dirty="0">
                <a:solidFill>
                  <a:schemeClr val="bg1"/>
                </a:solidFill>
              </a:rPr>
              <a:t>not only according to the severity of the earthquake but also in response to the specific model of </a:t>
            </a:r>
            <a:r>
              <a:rPr lang="en-US" sz="2100" b="1" u="sng" dirty="0">
                <a:solidFill>
                  <a:schemeClr val="bg1"/>
                </a:solidFill>
              </a:rPr>
              <a:t>foreshock</a:t>
            </a:r>
            <a:r>
              <a:rPr lang="en-US" sz="2100" b="1" dirty="0">
                <a:solidFill>
                  <a:schemeClr val="bg1"/>
                </a:solidFill>
              </a:rPr>
              <a:t>.</a:t>
            </a:r>
          </a:p>
          <a:p>
            <a:pPr algn="just"/>
            <a:endParaRPr lang="en-US" sz="2100" b="1" dirty="0">
              <a:solidFill>
                <a:schemeClr val="bg1"/>
              </a:solidFill>
            </a:endParaRPr>
          </a:p>
          <a:p>
            <a:pPr algn="just"/>
            <a:r>
              <a:rPr lang="en-US" sz="2100" b="1" dirty="0">
                <a:solidFill>
                  <a:schemeClr val="bg1"/>
                </a:solidFill>
              </a:rPr>
              <a:t>…and finally </a:t>
            </a:r>
            <a:r>
              <a:rPr lang="en-US" sz="2100" b="1" dirty="0" smtClean="0">
                <a:solidFill>
                  <a:schemeClr val="bg1"/>
                </a:solidFill>
              </a:rPr>
              <a:t>demonstrate </a:t>
            </a:r>
            <a:r>
              <a:rPr lang="en-US" sz="2100" b="1" dirty="0">
                <a:solidFill>
                  <a:schemeClr val="bg1"/>
                </a:solidFill>
              </a:rPr>
              <a:t>that both </a:t>
            </a:r>
            <a:r>
              <a:rPr lang="en-US" sz="2100" b="1" dirty="0" smtClean="0">
                <a:solidFill>
                  <a:schemeClr val="bg1"/>
                </a:solidFill>
              </a:rPr>
              <a:t>historical </a:t>
            </a:r>
            <a:r>
              <a:rPr lang="en-US" sz="2100" b="1" dirty="0">
                <a:solidFill>
                  <a:schemeClr val="bg1"/>
                </a:solidFill>
              </a:rPr>
              <a:t>Aquila’s Earthquake </a:t>
            </a:r>
            <a:r>
              <a:rPr lang="en-US" sz="2100" b="1" dirty="0" smtClean="0">
                <a:solidFill>
                  <a:schemeClr val="bg1"/>
                </a:solidFill>
              </a:rPr>
              <a:t>and </a:t>
            </a:r>
            <a:r>
              <a:rPr lang="en-US" sz="2100" b="1" dirty="0">
                <a:solidFill>
                  <a:schemeClr val="bg1"/>
                </a:solidFill>
              </a:rPr>
              <a:t>1915 </a:t>
            </a:r>
            <a:r>
              <a:rPr lang="en-US" sz="2100" b="1" dirty="0" err="1">
                <a:solidFill>
                  <a:schemeClr val="bg1"/>
                </a:solidFill>
              </a:rPr>
              <a:t>Avezzano</a:t>
            </a:r>
            <a:r>
              <a:rPr lang="en-US" sz="2100" b="1" dirty="0">
                <a:solidFill>
                  <a:schemeClr val="bg1"/>
                </a:solidFill>
              </a:rPr>
              <a:t> Earthquake had </a:t>
            </a:r>
            <a:r>
              <a:rPr lang="en-US" sz="2100" b="1" dirty="0" smtClean="0">
                <a:solidFill>
                  <a:schemeClr val="bg1"/>
                </a:solidFill>
              </a:rPr>
              <a:t> a long </a:t>
            </a:r>
            <a:r>
              <a:rPr lang="en-US" sz="2100" b="1" dirty="0">
                <a:solidFill>
                  <a:schemeClr val="bg1"/>
                </a:solidFill>
              </a:rPr>
              <a:t>and significant foreshocks sequence</a:t>
            </a:r>
            <a:r>
              <a:rPr lang="en-US" sz="2100" b="1" dirty="0" smtClean="0">
                <a:solidFill>
                  <a:schemeClr val="bg1"/>
                </a:solidFill>
              </a:rPr>
              <a:t>.</a:t>
            </a:r>
            <a:endParaRPr lang="en-US" sz="2100" b="1" u="sng" dirty="0" smtClean="0">
              <a:solidFill>
                <a:schemeClr val="bg1"/>
              </a:solidFill>
            </a:endParaRPr>
          </a:p>
        </p:txBody>
      </p:sp>
    </p:spTree>
    <p:extLst>
      <p:ext uri="{BB962C8B-B14F-4D97-AF65-F5344CB8AC3E}">
        <p14:creationId xmlns="" xmlns:p14="http://schemas.microsoft.com/office/powerpoint/2010/main" val="6954045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0" y="0"/>
            <a:ext cx="9144000" cy="8956298"/>
          </a:xfrm>
          <a:prstGeom prst="rect">
            <a:avLst/>
          </a:prstGeom>
        </p:spPr>
        <p:txBody>
          <a:bodyPr wrap="square">
            <a:spAutoFit/>
          </a:bodyPr>
          <a:lstStyle/>
          <a:p>
            <a:pPr algn="just"/>
            <a:r>
              <a:rPr lang="en-US" sz="2400" dirty="0">
                <a:solidFill>
                  <a:schemeClr val="bg1"/>
                </a:solidFill>
              </a:rPr>
              <a:t>If we interpret the facts described as a mixture of science and politics, there is something ambiguous about the relationship between science and politics, in the case of L'Aquila</a:t>
            </a:r>
            <a:r>
              <a:rPr lang="en-US" sz="2400" dirty="0" smtClean="0">
                <a:solidFill>
                  <a:schemeClr val="bg1"/>
                </a:solidFill>
              </a:rPr>
              <a:t>.</a:t>
            </a:r>
          </a:p>
          <a:p>
            <a:pPr algn="just"/>
            <a:endParaRPr lang="en-US" sz="2400" dirty="0" smtClean="0">
              <a:solidFill>
                <a:schemeClr val="bg1"/>
              </a:solidFill>
            </a:endParaRPr>
          </a:p>
          <a:p>
            <a:pPr marL="457200" indent="-457200" algn="just">
              <a:buFontTx/>
              <a:buAutoNum type="arabicParenBoth"/>
            </a:pPr>
            <a:r>
              <a:rPr lang="en-US" sz="2400" dirty="0" smtClean="0">
                <a:solidFill>
                  <a:schemeClr val="bg1"/>
                </a:solidFill>
              </a:rPr>
              <a:t>the </a:t>
            </a:r>
            <a:r>
              <a:rPr lang="en-US" sz="2400" dirty="0">
                <a:solidFill>
                  <a:schemeClr val="bg1"/>
                </a:solidFill>
              </a:rPr>
              <a:t>substance of the process is "disastrous </a:t>
            </a:r>
            <a:r>
              <a:rPr lang="en-US" sz="2400" dirty="0" smtClean="0">
                <a:solidFill>
                  <a:schemeClr val="bg1"/>
                </a:solidFill>
              </a:rPr>
              <a:t>reassurance”, scientific </a:t>
            </a:r>
            <a:r>
              <a:rPr lang="en-US" sz="2400" dirty="0">
                <a:solidFill>
                  <a:schemeClr val="bg1"/>
                </a:solidFill>
              </a:rPr>
              <a:t>studies have a marginal </a:t>
            </a:r>
            <a:r>
              <a:rPr lang="en-US" sz="2400" dirty="0" smtClean="0">
                <a:solidFill>
                  <a:schemeClr val="bg1"/>
                </a:solidFill>
              </a:rPr>
              <a:t>role or have be used </a:t>
            </a:r>
            <a:r>
              <a:rPr lang="en-GB" sz="2400" dirty="0">
                <a:solidFill>
                  <a:schemeClr val="bg1"/>
                </a:solidFill>
              </a:rPr>
              <a:t>to </a:t>
            </a:r>
            <a:r>
              <a:rPr lang="en-GB" sz="2400" dirty="0" smtClean="0">
                <a:solidFill>
                  <a:schemeClr val="bg1"/>
                </a:solidFill>
              </a:rPr>
              <a:t>disprove </a:t>
            </a:r>
            <a:r>
              <a:rPr lang="en-GB" sz="2400" dirty="0">
                <a:solidFill>
                  <a:schemeClr val="bg1"/>
                </a:solidFill>
              </a:rPr>
              <a:t>a procedural </a:t>
            </a:r>
            <a:r>
              <a:rPr lang="en-GB" sz="2400" dirty="0" smtClean="0">
                <a:solidFill>
                  <a:schemeClr val="bg1"/>
                </a:solidFill>
              </a:rPr>
              <a:t>issue; </a:t>
            </a:r>
          </a:p>
          <a:p>
            <a:pPr marL="457200" indent="-457200" algn="just">
              <a:buFontTx/>
              <a:buAutoNum type="arabicParenBoth"/>
            </a:pPr>
            <a:r>
              <a:rPr lang="en-GB" sz="2400" dirty="0">
                <a:solidFill>
                  <a:schemeClr val="bg1"/>
                </a:solidFill>
              </a:rPr>
              <a:t>s</a:t>
            </a:r>
            <a:r>
              <a:rPr lang="en-GB" sz="2400" dirty="0" smtClean="0">
                <a:solidFill>
                  <a:schemeClr val="bg1"/>
                </a:solidFill>
              </a:rPr>
              <a:t>ome scientific papers about data that have weighed on the first trial were published in a very short time before second trial decision. Others that were at odds were delayed.</a:t>
            </a:r>
            <a:r>
              <a:rPr lang="en-US" sz="2400" dirty="0">
                <a:solidFill>
                  <a:schemeClr val="bg1"/>
                </a:solidFill>
              </a:rPr>
              <a:t> </a:t>
            </a:r>
            <a:endParaRPr lang="en-US" sz="2400" dirty="0" smtClean="0">
              <a:solidFill>
                <a:schemeClr val="bg1"/>
              </a:solidFill>
            </a:endParaRPr>
          </a:p>
          <a:p>
            <a:pPr marL="457200" indent="-457200" algn="just">
              <a:buFontTx/>
              <a:buAutoNum type="arabicParenBoth"/>
            </a:pPr>
            <a:r>
              <a:rPr lang="en-US" sz="2400" dirty="0" smtClean="0">
                <a:solidFill>
                  <a:schemeClr val="bg1"/>
                </a:solidFill>
              </a:rPr>
              <a:t>the </a:t>
            </a:r>
            <a:r>
              <a:rPr lang="en-US" sz="2400" dirty="0">
                <a:solidFill>
                  <a:schemeClr val="bg1"/>
                </a:solidFill>
              </a:rPr>
              <a:t>responsibilities of the media in the grand narrative of the "process of </a:t>
            </a:r>
            <a:r>
              <a:rPr lang="en-US" sz="2400" dirty="0" smtClean="0">
                <a:solidFill>
                  <a:schemeClr val="bg1"/>
                </a:solidFill>
              </a:rPr>
              <a:t>science”, </a:t>
            </a:r>
            <a:r>
              <a:rPr lang="en-US" sz="2400" dirty="0">
                <a:solidFill>
                  <a:schemeClr val="bg1"/>
                </a:solidFill>
              </a:rPr>
              <a:t>skilled and unskilled, Italians and </a:t>
            </a:r>
            <a:r>
              <a:rPr lang="en-US" sz="2400" dirty="0" smtClean="0">
                <a:solidFill>
                  <a:schemeClr val="bg1"/>
                </a:solidFill>
              </a:rPr>
              <a:t>foreigners</a:t>
            </a:r>
          </a:p>
          <a:p>
            <a:pPr marL="457200" indent="-457200" algn="just">
              <a:buAutoNum type="arabicParenBoth"/>
            </a:pPr>
            <a:r>
              <a:rPr lang="en-US" sz="2400" dirty="0" smtClean="0">
                <a:solidFill>
                  <a:schemeClr val="bg1"/>
                </a:solidFill>
              </a:rPr>
              <a:t>the </a:t>
            </a:r>
            <a:r>
              <a:rPr lang="en-US" sz="2400" dirty="0">
                <a:solidFill>
                  <a:schemeClr val="bg1"/>
                </a:solidFill>
              </a:rPr>
              <a:t>willingness of scientists to political power is the key to the whole affair; </a:t>
            </a:r>
            <a:endParaRPr lang="en-US" sz="2400" dirty="0" smtClean="0">
              <a:solidFill>
                <a:schemeClr val="bg1"/>
              </a:solidFill>
            </a:endParaRPr>
          </a:p>
          <a:p>
            <a:pPr marL="457200" indent="-457200" algn="just">
              <a:buAutoNum type="arabicParenBoth"/>
            </a:pPr>
            <a:r>
              <a:rPr lang="en-US" sz="2400" dirty="0" smtClean="0">
                <a:solidFill>
                  <a:schemeClr val="bg1"/>
                </a:solidFill>
              </a:rPr>
              <a:t>lack of  transparency </a:t>
            </a:r>
            <a:r>
              <a:rPr lang="en-US" sz="2400" dirty="0">
                <a:solidFill>
                  <a:schemeClr val="bg1"/>
                </a:solidFill>
              </a:rPr>
              <a:t>in the processes of risk management and public participation was </a:t>
            </a:r>
            <a:r>
              <a:rPr lang="en-US" sz="2400" dirty="0" smtClean="0">
                <a:solidFill>
                  <a:schemeClr val="bg1"/>
                </a:solidFill>
              </a:rPr>
              <a:t>prevented</a:t>
            </a:r>
          </a:p>
          <a:p>
            <a:pPr marL="457200" indent="-457200" algn="just">
              <a:buFontTx/>
              <a:buAutoNum type="arabicParenBoth"/>
            </a:pPr>
            <a:r>
              <a:rPr lang="en-US" altLang="en-US" sz="2400" dirty="0">
                <a:solidFill>
                  <a:schemeClr val="bg1"/>
                </a:solidFill>
              </a:rPr>
              <a:t>Inadequate preparations </a:t>
            </a:r>
            <a:r>
              <a:rPr lang="en-US" altLang="en-US" sz="2400" dirty="0" smtClean="0">
                <a:solidFill>
                  <a:schemeClr val="bg1"/>
                </a:solidFill>
              </a:rPr>
              <a:t>including </a:t>
            </a:r>
            <a:r>
              <a:rPr lang="en-US" altLang="en-US" sz="2400" dirty="0">
                <a:solidFill>
                  <a:schemeClr val="bg1"/>
                </a:solidFill>
              </a:rPr>
              <a:t>not warning people for such possible </a:t>
            </a:r>
            <a:r>
              <a:rPr lang="en-US" altLang="en-US" sz="2400" dirty="0" smtClean="0">
                <a:solidFill>
                  <a:schemeClr val="bg1"/>
                </a:solidFill>
              </a:rPr>
              <a:t>eventuality.</a:t>
            </a:r>
            <a:endParaRPr lang="en-US" altLang="en-US" sz="2400" dirty="0">
              <a:solidFill>
                <a:schemeClr val="bg1"/>
              </a:solidFill>
            </a:endParaRPr>
          </a:p>
          <a:p>
            <a:pPr marL="457200" indent="-457200" algn="just">
              <a:buAutoNum type="arabicParenBoth"/>
            </a:pPr>
            <a:endParaRPr lang="en-US" sz="2400" dirty="0" smtClean="0">
              <a:solidFill>
                <a:schemeClr val="bg1"/>
              </a:solidFill>
            </a:endParaRPr>
          </a:p>
          <a:p>
            <a:pPr marL="457200" indent="-457200" algn="just">
              <a:buAutoNum type="arabicParenBoth"/>
            </a:pPr>
            <a:endParaRPr lang="en-US" sz="2400" dirty="0" smtClean="0">
              <a:solidFill>
                <a:schemeClr val="bg1"/>
              </a:solidFill>
            </a:endParaRPr>
          </a:p>
          <a:p>
            <a:pPr marL="457200" indent="-457200" algn="just">
              <a:buAutoNum type="arabicParenBoth"/>
            </a:pPr>
            <a:endParaRPr lang="en-US" sz="2400" dirty="0" smtClean="0">
              <a:solidFill>
                <a:schemeClr val="bg1"/>
              </a:solidFill>
            </a:endParaRPr>
          </a:p>
          <a:p>
            <a:pPr marL="457200" indent="-457200" algn="just">
              <a:buAutoNum type="arabicParenBoth"/>
            </a:pPr>
            <a:endParaRPr lang="en-US" sz="2400" dirty="0">
              <a:solidFill>
                <a:schemeClr val="bg1"/>
              </a:solidFill>
            </a:endParaRPr>
          </a:p>
          <a:p>
            <a:pPr marL="571500" indent="-571500" algn="just">
              <a:buFont typeface="Arial" panose="020B0604020202020204" pitchFamily="34" charset="0"/>
              <a:buChar char="•"/>
            </a:pPr>
            <a:endParaRPr lang="en-US" sz="2400" dirty="0">
              <a:solidFill>
                <a:schemeClr val="bg1"/>
              </a:solidFill>
            </a:endParaRPr>
          </a:p>
          <a:p>
            <a:pPr marL="457200" indent="-457200" algn="just">
              <a:buAutoNum type="arabicParenBoth"/>
            </a:pPr>
            <a:endParaRPr lang="en-US" sz="2400" dirty="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239486" y="228600"/>
            <a:ext cx="8610600" cy="7755969"/>
          </a:xfrm>
          <a:prstGeom prst="rect">
            <a:avLst/>
          </a:prstGeom>
        </p:spPr>
        <p:txBody>
          <a:bodyPr wrap="square">
            <a:spAutoFit/>
          </a:bodyPr>
          <a:lstStyle/>
          <a:p>
            <a:pPr algn="just"/>
            <a:r>
              <a:rPr lang="en-GB" sz="2400" dirty="0" smtClean="0">
                <a:solidFill>
                  <a:schemeClr val="bg1"/>
                </a:solidFill>
              </a:rPr>
              <a:t>In the Aquila case </a:t>
            </a:r>
            <a:r>
              <a:rPr lang="en-US" sz="2400" dirty="0">
                <a:solidFill>
                  <a:schemeClr val="bg1"/>
                </a:solidFill>
              </a:rPr>
              <a:t>t</a:t>
            </a:r>
            <a:r>
              <a:rPr lang="en-US" sz="2400" dirty="0" smtClean="0">
                <a:solidFill>
                  <a:schemeClr val="bg1"/>
                </a:solidFill>
              </a:rPr>
              <a:t>here </a:t>
            </a:r>
            <a:r>
              <a:rPr lang="en-US" sz="2400" dirty="0">
                <a:solidFill>
                  <a:schemeClr val="bg1"/>
                </a:solidFill>
              </a:rPr>
              <a:t>is not only misunderstanding or confusion or lack of clarity in the roles, but an almost intentional fusion of roles, a kind of complicity, collusion or at least intimacy, between scientists and the CGR and DPC to the point that they failed to carry out their duty with independent judgment which is a condition essential for the Science</a:t>
            </a:r>
            <a:r>
              <a:rPr lang="en-US" sz="2400" dirty="0" smtClean="0">
                <a:solidFill>
                  <a:schemeClr val="bg1"/>
                </a:solidFill>
              </a:rPr>
              <a:t>.</a:t>
            </a:r>
          </a:p>
          <a:p>
            <a:pPr algn="just"/>
            <a:endParaRPr lang="en-US" sz="2400" dirty="0">
              <a:solidFill>
                <a:schemeClr val="bg1"/>
              </a:solidFill>
            </a:endParaRPr>
          </a:p>
          <a:p>
            <a:pPr algn="just"/>
            <a:r>
              <a:rPr lang="en-GB" sz="2400" dirty="0">
                <a:solidFill>
                  <a:schemeClr val="bg1"/>
                </a:solidFill>
              </a:rPr>
              <a:t>Distribution of biased information and hinder the contradictory scientific </a:t>
            </a:r>
            <a:r>
              <a:rPr lang="en-GB" sz="2400" dirty="0" smtClean="0">
                <a:solidFill>
                  <a:schemeClr val="bg1"/>
                </a:solidFill>
              </a:rPr>
              <a:t>debate casts </a:t>
            </a:r>
            <a:r>
              <a:rPr lang="en-GB" sz="2400" dirty="0">
                <a:solidFill>
                  <a:schemeClr val="bg1"/>
                </a:solidFill>
              </a:rPr>
              <a:t>a shadow on the ethics of some decisions of the editors and the peer review system. </a:t>
            </a:r>
            <a:endParaRPr lang="en-GB" sz="2400" dirty="0" smtClean="0">
              <a:solidFill>
                <a:schemeClr val="bg1"/>
              </a:solidFill>
            </a:endParaRPr>
          </a:p>
          <a:p>
            <a:pPr algn="just"/>
            <a:endParaRPr lang="it-IT" sz="2400" dirty="0">
              <a:solidFill>
                <a:schemeClr val="bg1"/>
              </a:solidFill>
            </a:endParaRPr>
          </a:p>
          <a:p>
            <a:pPr algn="just"/>
            <a:r>
              <a:rPr lang="en-US" sz="2400" dirty="0" smtClean="0">
                <a:solidFill>
                  <a:schemeClr val="bg1"/>
                </a:solidFill>
              </a:rPr>
              <a:t>We </a:t>
            </a:r>
            <a:r>
              <a:rPr lang="en-US" sz="2400" dirty="0">
                <a:solidFill>
                  <a:schemeClr val="bg1"/>
                </a:solidFill>
              </a:rPr>
              <a:t>conclude that the lack of ethics on the part of scientists in L’Aquila case is severe and </a:t>
            </a:r>
            <a:r>
              <a:rPr lang="en-US" sz="2400" dirty="0" smtClean="0">
                <a:solidFill>
                  <a:schemeClr val="bg1"/>
                </a:solidFill>
              </a:rPr>
              <a:t>an important </a:t>
            </a:r>
            <a:r>
              <a:rPr lang="en-US" sz="2400" dirty="0">
                <a:solidFill>
                  <a:schemeClr val="bg1"/>
                </a:solidFill>
              </a:rPr>
              <a:t>aspect </a:t>
            </a:r>
            <a:r>
              <a:rPr lang="en-US" sz="2400" dirty="0" smtClean="0">
                <a:solidFill>
                  <a:schemeClr val="bg1"/>
                </a:solidFill>
              </a:rPr>
              <a:t>.</a:t>
            </a:r>
          </a:p>
          <a:p>
            <a:pPr algn="just"/>
            <a:endParaRPr lang="en-US" sz="2400" dirty="0">
              <a:solidFill>
                <a:schemeClr val="bg1"/>
              </a:solidFill>
            </a:endParaRPr>
          </a:p>
          <a:p>
            <a:pPr algn="just"/>
            <a:r>
              <a:rPr lang="en-US" dirty="0">
                <a:solidFill>
                  <a:schemeClr val="bg1"/>
                </a:solidFill>
              </a:rPr>
              <a:t>This communication is based on two main works</a:t>
            </a:r>
          </a:p>
          <a:p>
            <a:pPr algn="just"/>
            <a:r>
              <a:rPr lang="en-US" dirty="0" err="1">
                <a:solidFill>
                  <a:schemeClr val="bg1"/>
                </a:solidFill>
              </a:rPr>
              <a:t>Stoppa</a:t>
            </a:r>
            <a:r>
              <a:rPr lang="en-US" dirty="0">
                <a:solidFill>
                  <a:schemeClr val="bg1"/>
                </a:solidFill>
              </a:rPr>
              <a:t> Francesco, Chiara </a:t>
            </a:r>
            <a:r>
              <a:rPr lang="en-US" dirty="0" err="1">
                <a:solidFill>
                  <a:schemeClr val="bg1"/>
                </a:solidFill>
              </a:rPr>
              <a:t>Berti</a:t>
            </a:r>
            <a:r>
              <a:rPr lang="en-US" dirty="0">
                <a:solidFill>
                  <a:schemeClr val="bg1"/>
                </a:solidFill>
              </a:rPr>
              <a:t> (2013). Reducing seismic risk by understanding its cultural roots: Inference from an Italian case history. Natural Science, 5, 78-91</a:t>
            </a:r>
          </a:p>
          <a:p>
            <a:pPr algn="just"/>
            <a:r>
              <a:rPr lang="en-US" dirty="0">
                <a:solidFill>
                  <a:schemeClr val="bg1"/>
                </a:solidFill>
              </a:rPr>
              <a:t>Michael Yeo (2014). Fault Lines at the interface of science and policy: Interpretative responses to the trial of scientists in L'Aquila. Earth-Science Reviews, 139, 406-419</a:t>
            </a:r>
          </a:p>
          <a:p>
            <a:pPr algn="just"/>
            <a:endParaRPr lang="en-US" sz="2400" dirty="0" smtClean="0">
              <a:solidFill>
                <a:schemeClr val="bg1"/>
              </a:solidFill>
            </a:endParaRPr>
          </a:p>
          <a:p>
            <a:pPr algn="just"/>
            <a:endParaRPr lang="en-US" sz="2400" dirty="0">
              <a:solidFill>
                <a:schemeClr val="bg1"/>
              </a:solidFill>
            </a:endParaRPr>
          </a:p>
          <a:p>
            <a:pPr algn="just"/>
            <a:endParaRPr lang="it-IT" sz="2400" dirty="0">
              <a:solidFill>
                <a:schemeClr val="bg1"/>
              </a:solidFill>
            </a:endParaRPr>
          </a:p>
        </p:txBody>
      </p:sp>
    </p:spTree>
    <p:extLst>
      <p:ext uri="{BB962C8B-B14F-4D97-AF65-F5344CB8AC3E}">
        <p14:creationId xmlns="" xmlns:p14="http://schemas.microsoft.com/office/powerpoint/2010/main" val="2501674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tangolo 1"/>
          <p:cNvSpPr/>
          <p:nvPr/>
        </p:nvSpPr>
        <p:spPr>
          <a:xfrm>
            <a:off x="152400" y="751951"/>
            <a:ext cx="8534400" cy="923330"/>
          </a:xfrm>
          <a:prstGeom prst="rect">
            <a:avLst/>
          </a:prstGeom>
        </p:spPr>
        <p:txBody>
          <a:bodyPr wrap="square">
            <a:spAutoFit/>
          </a:bodyPr>
          <a:lstStyle/>
          <a:p>
            <a:pPr algn="ctr"/>
            <a:r>
              <a:rPr lang="en-US" sz="3600" b="1" i="1" dirty="0" smtClean="0">
                <a:solidFill>
                  <a:schemeClr val="bg1"/>
                </a:solidFill>
              </a:rPr>
              <a:t>Thank you very much for the attention</a:t>
            </a:r>
            <a:endParaRPr lang="en-US" sz="3600" b="1" dirty="0">
              <a:solidFill>
                <a:schemeClr val="bg1"/>
              </a:solidFill>
            </a:endParaRPr>
          </a:p>
          <a:p>
            <a:pPr algn="ctr"/>
            <a:endParaRPr lang="en-US" b="1" i="1" dirty="0">
              <a:solidFill>
                <a:schemeClr val="bg1"/>
              </a:solidFill>
            </a:endParaRPr>
          </a:p>
        </p:txBody>
      </p:sp>
    </p:spTree>
    <p:extLst>
      <p:ext uri="{BB962C8B-B14F-4D97-AF65-F5344CB8AC3E}">
        <p14:creationId xmlns="" xmlns:p14="http://schemas.microsoft.com/office/powerpoint/2010/main" val="2023271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eaLnBrk="1" hangingPunct="1"/>
            <a:r>
              <a:rPr lang="en-US" altLang="en-US" sz="3100" dirty="0" smtClean="0">
                <a:solidFill>
                  <a:srgbClr val="FFFF00"/>
                </a:solidFill>
                <a:latin typeface="Aharoni" pitchFamily="2" charset="-79"/>
                <a:cs typeface="Aharoni" pitchFamily="2" charset="-79"/>
              </a:rPr>
              <a:t> </a:t>
            </a:r>
            <a:r>
              <a:rPr lang="en-US" altLang="en-US" sz="2700" dirty="0" smtClean="0">
                <a:solidFill>
                  <a:schemeClr val="bg1"/>
                </a:solidFill>
                <a:latin typeface="+mn-lt"/>
                <a:ea typeface="+mn-ea"/>
                <a:cs typeface="+mn-cs"/>
              </a:rPr>
              <a:t>What cause disasters:</a:t>
            </a:r>
            <a:br>
              <a:rPr lang="en-US" altLang="en-US" sz="2700" dirty="0" smtClean="0">
                <a:solidFill>
                  <a:schemeClr val="bg1"/>
                </a:solidFill>
                <a:latin typeface="+mn-lt"/>
                <a:ea typeface="+mn-ea"/>
                <a:cs typeface="+mn-cs"/>
              </a:rPr>
            </a:br>
            <a:endParaRPr lang="en-US" altLang="en-US" sz="2700" dirty="0" smtClean="0">
              <a:solidFill>
                <a:schemeClr val="bg1"/>
              </a:solidFill>
              <a:latin typeface="+mn-lt"/>
              <a:ea typeface="+mn-ea"/>
              <a:cs typeface="+mn-cs"/>
            </a:endParaRPr>
          </a:p>
        </p:txBody>
      </p:sp>
      <p:sp>
        <p:nvSpPr>
          <p:cNvPr id="9219" name="Content Placeholder 2"/>
          <p:cNvSpPr>
            <a:spLocks noGrp="1"/>
          </p:cNvSpPr>
          <p:nvPr>
            <p:ph sz="quarter" idx="1"/>
          </p:nvPr>
        </p:nvSpPr>
        <p:spPr>
          <a:xfrm>
            <a:off x="228600" y="1143000"/>
            <a:ext cx="8458200" cy="4953000"/>
          </a:xfrm>
        </p:spPr>
        <p:txBody>
          <a:bodyPr>
            <a:noAutofit/>
          </a:bodyPr>
          <a:lstStyle/>
          <a:p>
            <a:pPr marL="274320" indent="-274320" algn="just">
              <a:defRPr/>
            </a:pPr>
            <a:r>
              <a:rPr lang="en-US" altLang="en-US" sz="2400" dirty="0" smtClean="0">
                <a:solidFill>
                  <a:schemeClr val="bg1"/>
                </a:solidFill>
              </a:rPr>
              <a:t>The consequences of earthquakes and inadequate preparations. </a:t>
            </a:r>
          </a:p>
          <a:p>
            <a:pPr marL="274320" indent="-274320" algn="just">
              <a:defRPr/>
            </a:pPr>
            <a:r>
              <a:rPr lang="en-US" altLang="en-US" sz="2400" dirty="0" smtClean="0">
                <a:solidFill>
                  <a:schemeClr val="bg1"/>
                </a:solidFill>
              </a:rPr>
              <a:t>Tsunamis, liquefaction and land-slides are the consequences of earthquakes.</a:t>
            </a:r>
          </a:p>
          <a:p>
            <a:pPr marL="274320" indent="-274320" algn="just">
              <a:defRPr/>
            </a:pPr>
            <a:r>
              <a:rPr lang="en-US" altLang="en-US" sz="2400" dirty="0" smtClean="0">
                <a:solidFill>
                  <a:schemeClr val="bg1"/>
                </a:solidFill>
              </a:rPr>
              <a:t>Collapsed and failures of buildings, bridges, and other structures are the consequences of inadequate preparations. </a:t>
            </a:r>
          </a:p>
          <a:p>
            <a:pPr marL="274320" indent="-274320" algn="just">
              <a:defRPr/>
            </a:pPr>
            <a:r>
              <a:rPr lang="en-US" altLang="en-US" sz="2400" dirty="0" smtClean="0">
                <a:solidFill>
                  <a:schemeClr val="bg1"/>
                </a:solidFill>
              </a:rPr>
              <a:t>Inadequate preparations include using low earthquake design, much lower than produced by such events so that buildings cannot withstand earthquake forces and they failed .</a:t>
            </a:r>
          </a:p>
          <a:p>
            <a:pPr marL="274320" indent="-274320" algn="just">
              <a:defRPr/>
            </a:pPr>
            <a:r>
              <a:rPr lang="en-US" altLang="en-US" sz="2400" dirty="0" smtClean="0">
                <a:solidFill>
                  <a:schemeClr val="bg1"/>
                </a:solidFill>
              </a:rPr>
              <a:t>Inadequate preparations include not warning people for such possible eventualities.</a:t>
            </a:r>
          </a:p>
        </p:txBody>
      </p:sp>
    </p:spTree>
    <p:extLst>
      <p:ext uri="{BB962C8B-B14F-4D97-AF65-F5344CB8AC3E}">
        <p14:creationId xmlns="" xmlns:p14="http://schemas.microsoft.com/office/powerpoint/2010/main" val="3424602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rmAutofit/>
          </a:bodyPr>
          <a:lstStyle/>
          <a:p>
            <a:pPr marL="274320" indent="-274320">
              <a:defRPr/>
            </a:pPr>
            <a:r>
              <a:rPr lang="en-US" altLang="en-US" sz="3200" dirty="0" smtClean="0">
                <a:solidFill>
                  <a:schemeClr val="bg1"/>
                </a:solidFill>
                <a:latin typeface="+mn-lt"/>
                <a:cs typeface="Aharoni" pitchFamily="2" charset="-79"/>
              </a:rPr>
              <a:t> Keys to safety:</a:t>
            </a:r>
          </a:p>
        </p:txBody>
      </p:sp>
      <p:sp>
        <p:nvSpPr>
          <p:cNvPr id="10243" name="Content Placeholder 2"/>
          <p:cNvSpPr>
            <a:spLocks noGrp="1"/>
          </p:cNvSpPr>
          <p:nvPr>
            <p:ph sz="quarter" idx="1"/>
          </p:nvPr>
        </p:nvSpPr>
        <p:spPr>
          <a:xfrm>
            <a:off x="228600" y="1600200"/>
            <a:ext cx="8686800" cy="4572000"/>
          </a:xfrm>
        </p:spPr>
        <p:txBody>
          <a:bodyPr>
            <a:normAutofit/>
          </a:bodyPr>
          <a:lstStyle/>
          <a:p>
            <a:r>
              <a:rPr lang="en-US" altLang="en-US" sz="2400" b="1" dirty="0" smtClean="0">
                <a:solidFill>
                  <a:schemeClr val="bg1"/>
                </a:solidFill>
              </a:rPr>
              <a:t>Have realistic estimate of  the maximum credible earthquake, (MCE) and its scenario as an ultimate target for civil protection.</a:t>
            </a:r>
          </a:p>
          <a:p>
            <a:pPr eaLnBrk="1" hangingPunct="1"/>
            <a:r>
              <a:rPr lang="en-US" altLang="en-US" sz="2400" b="1" dirty="0" smtClean="0">
                <a:solidFill>
                  <a:schemeClr val="bg1"/>
                </a:solidFill>
              </a:rPr>
              <a:t>Plan new settlements outside earthquake-prone or in relatively “safe” areas.</a:t>
            </a:r>
          </a:p>
          <a:p>
            <a:pPr eaLnBrk="1" hangingPunct="1"/>
            <a:r>
              <a:rPr lang="en-US" altLang="en-US" sz="2400" b="1" dirty="0" smtClean="0">
                <a:solidFill>
                  <a:schemeClr val="bg1"/>
                </a:solidFill>
              </a:rPr>
              <a:t>Building structures must be designed and constructed to withstand earthquake forces. </a:t>
            </a:r>
          </a:p>
          <a:p>
            <a:pPr eaLnBrk="1" hangingPunct="1"/>
            <a:r>
              <a:rPr lang="en-US" altLang="en-US" sz="2400" b="1" dirty="0" smtClean="0">
                <a:solidFill>
                  <a:schemeClr val="bg1"/>
                </a:solidFill>
              </a:rPr>
              <a:t>Evacuate to a safe place when warned of an impending earthquake. </a:t>
            </a:r>
          </a:p>
          <a:p>
            <a:pPr eaLnBrk="1" hangingPunct="1"/>
            <a:r>
              <a:rPr lang="en-US" altLang="en-US" sz="2400" b="1" dirty="0" smtClean="0">
                <a:solidFill>
                  <a:schemeClr val="bg1"/>
                </a:solidFill>
              </a:rPr>
              <a:t>Moving quickly to pre-determined safe locations in the event of a sudden earthquake.</a:t>
            </a:r>
          </a:p>
          <a:p>
            <a:pPr eaLnBrk="1" hangingPunct="1"/>
            <a:r>
              <a:rPr lang="en-US" altLang="en-US" sz="2400" b="1" dirty="0" smtClean="0">
                <a:solidFill>
                  <a:schemeClr val="bg1"/>
                </a:solidFill>
              </a:rPr>
              <a:t>Have a comprehensive large scale plan in the event of MCE’s.</a:t>
            </a:r>
          </a:p>
          <a:p>
            <a:pPr eaLnBrk="1" hangingPunct="1"/>
            <a:endParaRPr lang="en-US" altLang="en-US" sz="2400" b="1" dirty="0" smtClean="0"/>
          </a:p>
        </p:txBody>
      </p:sp>
    </p:spTree>
    <p:extLst>
      <p:ext uri="{BB962C8B-B14F-4D97-AF65-F5344CB8AC3E}">
        <p14:creationId xmlns="" xmlns:p14="http://schemas.microsoft.com/office/powerpoint/2010/main" val="30747026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0" y="1"/>
            <a:ext cx="9144000" cy="5816977"/>
          </a:xfrm>
          <a:prstGeom prst="rect">
            <a:avLst/>
          </a:prstGeom>
        </p:spPr>
        <p:txBody>
          <a:bodyPr wrap="square">
            <a:spAutoFit/>
          </a:bodyPr>
          <a:lstStyle/>
          <a:p>
            <a:pPr algn="ctr"/>
            <a:r>
              <a:rPr lang="en-US" sz="3200" dirty="0" smtClean="0">
                <a:solidFill>
                  <a:schemeClr val="bg1"/>
                </a:solidFill>
              </a:rPr>
              <a:t>Introduction</a:t>
            </a:r>
          </a:p>
          <a:p>
            <a:pPr algn="ctr"/>
            <a:endParaRPr lang="en-US" sz="3200" dirty="0" smtClean="0">
              <a:solidFill>
                <a:schemeClr val="bg1"/>
              </a:solidFill>
            </a:endParaRPr>
          </a:p>
          <a:p>
            <a:pPr marL="342900" indent="-342900" algn="just">
              <a:buFont typeface="Arial" panose="020B0604020202020204" pitchFamily="34" charset="0"/>
              <a:buChar char="•"/>
            </a:pPr>
            <a:r>
              <a:rPr lang="en-US" sz="2800" dirty="0" smtClean="0">
                <a:solidFill>
                  <a:schemeClr val="bg1"/>
                </a:solidFill>
              </a:rPr>
              <a:t>On April 6th, 2009, at 3:32 am, a moderate earthquake of Mw 6.2 (± 0.1) struck L'Aquila.</a:t>
            </a:r>
          </a:p>
          <a:p>
            <a:pPr marL="342900" indent="-342900" algn="just">
              <a:buFont typeface="Arial" panose="020B0604020202020204" pitchFamily="34" charset="0"/>
              <a:buChar char="•"/>
            </a:pPr>
            <a:endParaRPr lang="en-US" sz="2800" dirty="0" smtClean="0">
              <a:solidFill>
                <a:schemeClr val="bg1"/>
              </a:solidFill>
            </a:endParaRPr>
          </a:p>
          <a:p>
            <a:pPr marL="342900" indent="-342900" algn="just">
              <a:buFont typeface="Arial" panose="020B0604020202020204" pitchFamily="34" charset="0"/>
              <a:buChar char="•"/>
            </a:pPr>
            <a:r>
              <a:rPr lang="en-US" sz="2800" dirty="0" smtClean="0">
                <a:solidFill>
                  <a:schemeClr val="bg1"/>
                </a:solidFill>
              </a:rPr>
              <a:t>Over three hundred people died and thousands were injured, hundreds seriously. </a:t>
            </a:r>
          </a:p>
          <a:p>
            <a:pPr marL="342900" indent="-342900" algn="just">
              <a:buFont typeface="Arial" panose="020B0604020202020204" pitchFamily="34" charset="0"/>
              <a:buChar char="•"/>
            </a:pPr>
            <a:endParaRPr lang="en-US" sz="2800" dirty="0" smtClean="0">
              <a:solidFill>
                <a:schemeClr val="bg1"/>
              </a:solidFill>
            </a:endParaRPr>
          </a:p>
          <a:p>
            <a:pPr marL="342900" indent="-342900" algn="just">
              <a:buFont typeface="Arial" panose="020B0604020202020204" pitchFamily="34" charset="0"/>
              <a:buChar char="•"/>
            </a:pPr>
            <a:r>
              <a:rPr lang="en-US" sz="2800" dirty="0" smtClean="0">
                <a:solidFill>
                  <a:schemeClr val="bg1"/>
                </a:solidFill>
              </a:rPr>
              <a:t>The L'Aquila earthquake gave rise to legal action for wrongful death against the scientists who just days before had attended a meeting of the </a:t>
            </a:r>
            <a:r>
              <a:rPr lang="en-GB" sz="2800" u="sng" dirty="0" err="1" smtClean="0">
                <a:solidFill>
                  <a:schemeClr val="bg1"/>
                </a:solidFill>
              </a:rPr>
              <a:t>Commissione</a:t>
            </a:r>
            <a:r>
              <a:rPr lang="en-GB" sz="2800" u="sng" dirty="0" smtClean="0">
                <a:solidFill>
                  <a:schemeClr val="bg1"/>
                </a:solidFill>
              </a:rPr>
              <a:t> </a:t>
            </a:r>
            <a:r>
              <a:rPr lang="en-GB" sz="2800" u="sng" dirty="0" err="1" smtClean="0">
                <a:solidFill>
                  <a:schemeClr val="bg1"/>
                </a:solidFill>
              </a:rPr>
              <a:t>Nazionale</a:t>
            </a:r>
            <a:r>
              <a:rPr lang="en-GB" sz="2800" u="sng" dirty="0" smtClean="0">
                <a:solidFill>
                  <a:schemeClr val="bg1"/>
                </a:solidFill>
              </a:rPr>
              <a:t> per la </a:t>
            </a:r>
            <a:r>
              <a:rPr lang="en-GB" sz="2800" u="sng" dirty="0" err="1" smtClean="0">
                <a:solidFill>
                  <a:schemeClr val="bg1"/>
                </a:solidFill>
              </a:rPr>
              <a:t>Previsione</a:t>
            </a:r>
            <a:r>
              <a:rPr lang="en-GB" sz="2800" u="sng" dirty="0" smtClean="0">
                <a:solidFill>
                  <a:schemeClr val="bg1"/>
                </a:solidFill>
              </a:rPr>
              <a:t> e la </a:t>
            </a:r>
            <a:r>
              <a:rPr lang="en-GB" sz="2800" u="sng" dirty="0" err="1" smtClean="0">
                <a:solidFill>
                  <a:schemeClr val="bg1"/>
                </a:solidFill>
              </a:rPr>
              <a:t>Prevenzione</a:t>
            </a:r>
            <a:r>
              <a:rPr lang="en-GB" sz="2800" u="sng" dirty="0" smtClean="0">
                <a:solidFill>
                  <a:schemeClr val="bg1"/>
                </a:solidFill>
              </a:rPr>
              <a:t> </a:t>
            </a:r>
            <a:r>
              <a:rPr lang="en-GB" sz="2800" u="sng" dirty="0" err="1" smtClean="0">
                <a:solidFill>
                  <a:schemeClr val="bg1"/>
                </a:solidFill>
              </a:rPr>
              <a:t>dei</a:t>
            </a:r>
            <a:r>
              <a:rPr lang="en-GB" sz="2800" u="sng" dirty="0" smtClean="0">
                <a:solidFill>
                  <a:schemeClr val="bg1"/>
                </a:solidFill>
              </a:rPr>
              <a:t> </a:t>
            </a:r>
            <a:r>
              <a:rPr lang="en-GB" sz="2800" u="sng" dirty="0" err="1" smtClean="0">
                <a:solidFill>
                  <a:schemeClr val="bg1"/>
                </a:solidFill>
              </a:rPr>
              <a:t>Grandi</a:t>
            </a:r>
            <a:r>
              <a:rPr lang="en-GB" sz="2800" u="sng" dirty="0" smtClean="0">
                <a:solidFill>
                  <a:schemeClr val="bg1"/>
                </a:solidFill>
              </a:rPr>
              <a:t> </a:t>
            </a:r>
            <a:r>
              <a:rPr lang="en-GB" sz="2800" u="sng" dirty="0" err="1" smtClean="0">
                <a:solidFill>
                  <a:schemeClr val="bg1"/>
                </a:solidFill>
              </a:rPr>
              <a:t>Rischi</a:t>
            </a:r>
            <a:r>
              <a:rPr lang="en-GB" sz="2800" u="sng" dirty="0" smtClean="0">
                <a:solidFill>
                  <a:schemeClr val="bg1"/>
                </a:solidFill>
              </a:rPr>
              <a:t> </a:t>
            </a:r>
            <a:r>
              <a:rPr lang="en-US" sz="2800" u="sng" dirty="0" smtClean="0">
                <a:solidFill>
                  <a:schemeClr val="bg1"/>
                </a:solidFill>
              </a:rPr>
              <a:t> </a:t>
            </a:r>
            <a:r>
              <a:rPr lang="en-US" sz="2800" dirty="0" smtClean="0">
                <a:solidFill>
                  <a:schemeClr val="bg1"/>
                </a:solidFill>
              </a:rPr>
              <a:t>(CGR), to assess the risk </a:t>
            </a:r>
            <a:r>
              <a:rPr lang="en-US" sz="2800" u="sng" dirty="0" smtClean="0">
                <a:solidFill>
                  <a:schemeClr val="bg1"/>
                </a:solidFill>
              </a:rPr>
              <a:t>in view of the recent seismic activity.</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771" y="0"/>
            <a:ext cx="4572000" cy="68580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2" name="CasellaDiTesto 1"/>
          <p:cNvSpPr txBox="1"/>
          <p:nvPr/>
        </p:nvSpPr>
        <p:spPr>
          <a:xfrm>
            <a:off x="4611914" y="25360"/>
            <a:ext cx="4455886" cy="6832640"/>
          </a:xfrm>
          <a:prstGeom prst="rect">
            <a:avLst/>
          </a:prstGeom>
          <a:noFill/>
        </p:spPr>
        <p:txBody>
          <a:bodyPr wrap="square" rtlCol="0">
            <a:spAutoFit/>
          </a:bodyPr>
          <a:lstStyle/>
          <a:p>
            <a:pPr algn="just"/>
            <a:r>
              <a:rPr lang="en-US" sz="2800" dirty="0">
                <a:solidFill>
                  <a:schemeClr val="bg1"/>
                </a:solidFill>
              </a:rPr>
              <a:t>Fifty-five students </a:t>
            </a:r>
            <a:r>
              <a:rPr lang="en-US" sz="2800" dirty="0" smtClean="0">
                <a:solidFill>
                  <a:schemeClr val="bg1"/>
                </a:solidFill>
              </a:rPr>
              <a:t>died in the earthquake, eight of which in the collapse of the college hostel, </a:t>
            </a:r>
            <a:r>
              <a:rPr lang="en-US" sz="2800" dirty="0">
                <a:solidFill>
                  <a:schemeClr val="bg1"/>
                </a:solidFill>
              </a:rPr>
              <a:t>and according to many survivors, they had felt reassured interpreting foreshocks as energy dissipation, as reported by a spokesman for the Civil Defense. </a:t>
            </a:r>
            <a:endParaRPr lang="en-US" sz="2800" dirty="0" smtClean="0">
              <a:solidFill>
                <a:schemeClr val="bg1"/>
              </a:solidFill>
            </a:endParaRPr>
          </a:p>
          <a:p>
            <a:pPr algn="just"/>
            <a:endParaRPr lang="en-US" sz="2800" dirty="0">
              <a:solidFill>
                <a:schemeClr val="bg1"/>
              </a:solidFill>
            </a:endParaRPr>
          </a:p>
          <a:p>
            <a:pPr algn="just"/>
            <a:r>
              <a:rPr lang="en-US" sz="2800" dirty="0" smtClean="0">
                <a:solidFill>
                  <a:schemeClr val="bg1"/>
                </a:solidFill>
              </a:rPr>
              <a:t>Many </a:t>
            </a:r>
            <a:r>
              <a:rPr lang="en-US" sz="2800" dirty="0">
                <a:solidFill>
                  <a:schemeClr val="bg1"/>
                </a:solidFill>
              </a:rPr>
              <a:t>others had had the guarantee that the collapsed buildings were instead "solid" and "strong".</a:t>
            </a:r>
          </a:p>
          <a:p>
            <a:endParaRPr lang="en-GB" dirty="0"/>
          </a:p>
        </p:txBody>
      </p:sp>
    </p:spTree>
    <p:extLst>
      <p:ext uri="{BB962C8B-B14F-4D97-AF65-F5344CB8AC3E}">
        <p14:creationId xmlns="" xmlns:p14="http://schemas.microsoft.com/office/powerpoint/2010/main" val="24124456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1029306"/>
            <a:ext cx="9144000" cy="5689690"/>
          </a:xfrm>
          <a:prstGeom prst="rect">
            <a:avLst/>
          </a:prstGeom>
        </p:spPr>
      </p:pic>
      <p:sp>
        <p:nvSpPr>
          <p:cNvPr id="2" name="CasellaDiTesto 1"/>
          <p:cNvSpPr txBox="1"/>
          <p:nvPr/>
        </p:nvSpPr>
        <p:spPr>
          <a:xfrm>
            <a:off x="0" y="0"/>
            <a:ext cx="9107714" cy="954107"/>
          </a:xfrm>
          <a:prstGeom prst="rect">
            <a:avLst/>
          </a:prstGeom>
          <a:noFill/>
        </p:spPr>
        <p:txBody>
          <a:bodyPr wrap="square" rtlCol="0">
            <a:spAutoFit/>
          </a:bodyPr>
          <a:lstStyle/>
          <a:p>
            <a:pPr algn="ctr"/>
            <a:r>
              <a:rPr lang="en-US" sz="2800" dirty="0">
                <a:solidFill>
                  <a:schemeClr val="bg1"/>
                </a:solidFill>
              </a:rPr>
              <a:t>Most of the victims in </a:t>
            </a:r>
            <a:r>
              <a:rPr lang="en-US" sz="2800" dirty="0" smtClean="0">
                <a:solidFill>
                  <a:schemeClr val="bg1"/>
                </a:solidFill>
              </a:rPr>
              <a:t>L’Aquila </a:t>
            </a:r>
            <a:r>
              <a:rPr lang="en-US" sz="2800" dirty="0">
                <a:solidFill>
                  <a:schemeClr val="bg1"/>
                </a:solidFill>
              </a:rPr>
              <a:t>were due to the total collapse of seven concrete </a:t>
            </a:r>
            <a:r>
              <a:rPr lang="en-US" sz="2800" dirty="0" smtClean="0">
                <a:solidFill>
                  <a:schemeClr val="bg1"/>
                </a:solidFill>
              </a:rPr>
              <a:t>buildings</a:t>
            </a:r>
            <a:endParaRPr lang="en-US" sz="2800" dirty="0">
              <a:solidFill>
                <a:schemeClr val="bg1"/>
              </a:solidFill>
            </a:endParaRPr>
          </a:p>
        </p:txBody>
      </p:sp>
    </p:spTree>
    <p:extLst>
      <p:ext uri="{BB962C8B-B14F-4D97-AF65-F5344CB8AC3E}">
        <p14:creationId xmlns="" xmlns:p14="http://schemas.microsoft.com/office/powerpoint/2010/main" val="2498867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a 3"/>
          <p:cNvGraphicFramePr/>
          <p:nvPr>
            <p:extLst>
              <p:ext uri="{D42A27DB-BD31-4B8C-83A1-F6EECF244321}">
                <p14:modId xmlns="" xmlns:p14="http://schemas.microsoft.com/office/powerpoint/2010/main" val="3474570094"/>
              </p:ext>
            </p:extLst>
          </p:nvPr>
        </p:nvGraphicFramePr>
        <p:xfrm>
          <a:off x="76200" y="152400"/>
          <a:ext cx="8991600" cy="662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val="34425914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0" y="0"/>
            <a:ext cx="3262858" cy="6858000"/>
          </a:xfrm>
          <a:prstGeom prst="rect">
            <a:avLst/>
          </a:prstGeom>
          <a:noFill/>
          <a:ln w="9525">
            <a:noFill/>
            <a:miter lim="800000"/>
            <a:headEnd/>
            <a:tailEnd/>
          </a:ln>
        </p:spPr>
      </p:pic>
      <p:sp>
        <p:nvSpPr>
          <p:cNvPr id="5" name="CasellaDiTesto 4"/>
          <p:cNvSpPr txBox="1"/>
          <p:nvPr/>
        </p:nvSpPr>
        <p:spPr>
          <a:xfrm>
            <a:off x="3276600" y="1"/>
            <a:ext cx="5867400" cy="6832640"/>
          </a:xfrm>
          <a:prstGeom prst="rect">
            <a:avLst/>
          </a:prstGeom>
          <a:noFill/>
        </p:spPr>
        <p:txBody>
          <a:bodyPr wrap="square" rtlCol="0">
            <a:spAutoFit/>
          </a:bodyPr>
          <a:lstStyle/>
          <a:p>
            <a:pPr algn="ctr"/>
            <a:r>
              <a:rPr lang="it-IT" sz="2000" dirty="0" err="1" smtClean="0">
                <a:solidFill>
                  <a:schemeClr val="bg1"/>
                </a:solidFill>
              </a:rPr>
              <a:t>Witness</a:t>
            </a:r>
            <a:r>
              <a:rPr lang="it-IT" sz="2000" dirty="0" smtClean="0">
                <a:solidFill>
                  <a:schemeClr val="bg1"/>
                </a:solidFill>
              </a:rPr>
              <a:t> Francesco </a:t>
            </a:r>
            <a:r>
              <a:rPr lang="it-IT" sz="2000" dirty="0" err="1" smtClean="0">
                <a:solidFill>
                  <a:schemeClr val="bg1"/>
                </a:solidFill>
              </a:rPr>
              <a:t>Stoppa*</a:t>
            </a:r>
            <a:endParaRPr lang="it-IT" sz="2000" dirty="0" smtClean="0">
              <a:solidFill>
                <a:schemeClr val="bg1"/>
              </a:solidFill>
            </a:endParaRPr>
          </a:p>
          <a:p>
            <a:pPr algn="just"/>
            <a:r>
              <a:rPr lang="it-IT" sz="2000" dirty="0" smtClean="0">
                <a:solidFill>
                  <a:schemeClr val="bg1"/>
                </a:solidFill>
              </a:rPr>
              <a:t>The </a:t>
            </a:r>
            <a:r>
              <a:rPr lang="it-IT" sz="2000" dirty="0" err="1" smtClean="0">
                <a:solidFill>
                  <a:schemeClr val="bg1"/>
                </a:solidFill>
              </a:rPr>
              <a:t>introduction</a:t>
            </a:r>
            <a:r>
              <a:rPr lang="it-IT" sz="2000" dirty="0" smtClean="0">
                <a:solidFill>
                  <a:schemeClr val="bg1"/>
                </a:solidFill>
              </a:rPr>
              <a:t> of the </a:t>
            </a:r>
            <a:r>
              <a:rPr lang="it-IT" sz="2000" dirty="0" err="1" smtClean="0">
                <a:solidFill>
                  <a:schemeClr val="bg1"/>
                </a:solidFill>
              </a:rPr>
              <a:t>witness</a:t>
            </a:r>
            <a:r>
              <a:rPr lang="it-IT" sz="2000" dirty="0" smtClean="0">
                <a:solidFill>
                  <a:schemeClr val="bg1"/>
                </a:solidFill>
              </a:rPr>
              <a:t> Francesco Stoppa, </a:t>
            </a:r>
            <a:r>
              <a:rPr lang="it-IT" sz="2000" dirty="0" err="1" smtClean="0">
                <a:solidFill>
                  <a:schemeClr val="bg1"/>
                </a:solidFill>
              </a:rPr>
              <a:t>thiese</a:t>
            </a:r>
            <a:r>
              <a:rPr lang="it-IT" sz="2000" dirty="0" smtClean="0">
                <a:solidFill>
                  <a:schemeClr val="bg1"/>
                </a:solidFill>
              </a:rPr>
              <a:t> are </a:t>
            </a:r>
            <a:r>
              <a:rPr lang="it-IT" sz="2000" dirty="0" err="1" smtClean="0">
                <a:solidFill>
                  <a:schemeClr val="bg1"/>
                </a:solidFill>
              </a:rPr>
              <a:t>warned</a:t>
            </a:r>
            <a:r>
              <a:rPr lang="it-IT" sz="2000" dirty="0" smtClean="0">
                <a:solidFill>
                  <a:schemeClr val="bg1"/>
                </a:solidFill>
              </a:rPr>
              <a:t> by the </a:t>
            </a:r>
            <a:r>
              <a:rPr lang="it-IT" sz="2000" dirty="0" err="1" smtClean="0">
                <a:solidFill>
                  <a:schemeClr val="bg1"/>
                </a:solidFill>
              </a:rPr>
              <a:t>judge</a:t>
            </a:r>
            <a:r>
              <a:rPr lang="it-IT" sz="2000" dirty="0" smtClean="0">
                <a:solidFill>
                  <a:schemeClr val="bg1"/>
                </a:solidFill>
              </a:rPr>
              <a:t> of </a:t>
            </a:r>
            <a:r>
              <a:rPr lang="it-IT" sz="2000" dirty="0" err="1" smtClean="0">
                <a:solidFill>
                  <a:schemeClr val="bg1"/>
                </a:solidFill>
              </a:rPr>
              <a:t>his</a:t>
            </a:r>
            <a:r>
              <a:rPr lang="it-IT" sz="2000" dirty="0" smtClean="0">
                <a:solidFill>
                  <a:schemeClr val="bg1"/>
                </a:solidFill>
              </a:rPr>
              <a:t> </a:t>
            </a:r>
            <a:r>
              <a:rPr lang="it-IT" sz="2000" dirty="0" err="1" smtClean="0">
                <a:solidFill>
                  <a:schemeClr val="bg1"/>
                </a:solidFill>
              </a:rPr>
              <a:t>obligations</a:t>
            </a:r>
            <a:r>
              <a:rPr lang="it-IT" sz="2000" dirty="0" smtClean="0">
                <a:solidFill>
                  <a:schemeClr val="bg1"/>
                </a:solidFill>
              </a:rPr>
              <a:t> and </a:t>
            </a:r>
            <a:r>
              <a:rPr lang="it-IT" sz="2000" dirty="0" err="1" smtClean="0">
                <a:solidFill>
                  <a:schemeClr val="bg1"/>
                </a:solidFill>
              </a:rPr>
              <a:t>makes</a:t>
            </a:r>
            <a:r>
              <a:rPr lang="it-IT" sz="2000" dirty="0" smtClean="0">
                <a:solidFill>
                  <a:schemeClr val="bg1"/>
                </a:solidFill>
              </a:rPr>
              <a:t> the statement </a:t>
            </a:r>
            <a:r>
              <a:rPr lang="it-IT" sz="2000" dirty="0" err="1" smtClean="0">
                <a:solidFill>
                  <a:schemeClr val="bg1"/>
                </a:solidFill>
              </a:rPr>
              <a:t>Former</a:t>
            </a:r>
            <a:r>
              <a:rPr lang="it-IT" sz="2000" dirty="0" smtClean="0">
                <a:solidFill>
                  <a:schemeClr val="bg1"/>
                </a:solidFill>
              </a:rPr>
              <a:t> </a:t>
            </a:r>
            <a:r>
              <a:rPr lang="it-IT" sz="2000" dirty="0" err="1" smtClean="0">
                <a:solidFill>
                  <a:schemeClr val="bg1"/>
                </a:solidFill>
              </a:rPr>
              <a:t>Article</a:t>
            </a:r>
            <a:r>
              <a:rPr lang="it-IT" sz="2000" dirty="0" smtClean="0">
                <a:solidFill>
                  <a:schemeClr val="bg1"/>
                </a:solidFill>
              </a:rPr>
              <a:t> 497 CPP: "</a:t>
            </a:r>
            <a:r>
              <a:rPr lang="it-IT" sz="2000" i="1" dirty="0" err="1" smtClean="0">
                <a:solidFill>
                  <a:schemeClr val="bg1"/>
                </a:solidFill>
              </a:rPr>
              <a:t>Aware</a:t>
            </a:r>
            <a:r>
              <a:rPr lang="it-IT" sz="2000" i="1" dirty="0" smtClean="0">
                <a:solidFill>
                  <a:schemeClr val="bg1"/>
                </a:solidFill>
              </a:rPr>
              <a:t> of the moral </a:t>
            </a:r>
            <a:r>
              <a:rPr lang="it-IT" sz="2000" i="1" dirty="0" err="1" smtClean="0">
                <a:solidFill>
                  <a:schemeClr val="bg1"/>
                </a:solidFill>
              </a:rPr>
              <a:t>responsibility</a:t>
            </a:r>
            <a:r>
              <a:rPr lang="it-IT" sz="2000" i="1" dirty="0" smtClean="0">
                <a:solidFill>
                  <a:schemeClr val="bg1"/>
                </a:solidFill>
              </a:rPr>
              <a:t> and </a:t>
            </a:r>
            <a:r>
              <a:rPr lang="it-IT" sz="2000" i="1" dirty="0" err="1" smtClean="0">
                <a:solidFill>
                  <a:schemeClr val="bg1"/>
                </a:solidFill>
              </a:rPr>
              <a:t>that</a:t>
            </a:r>
            <a:r>
              <a:rPr lang="it-IT" sz="2000" i="1" dirty="0" smtClean="0">
                <a:solidFill>
                  <a:schemeClr val="bg1"/>
                </a:solidFill>
              </a:rPr>
              <a:t> I take with </a:t>
            </a:r>
            <a:r>
              <a:rPr lang="it-IT" sz="2000" i="1" dirty="0" err="1" smtClean="0">
                <a:solidFill>
                  <a:schemeClr val="bg1"/>
                </a:solidFill>
              </a:rPr>
              <a:t>my</a:t>
            </a:r>
            <a:r>
              <a:rPr lang="it-IT" sz="2000" i="1" dirty="0" smtClean="0">
                <a:solidFill>
                  <a:schemeClr val="bg1"/>
                </a:solidFill>
              </a:rPr>
              <a:t> </a:t>
            </a:r>
            <a:r>
              <a:rPr lang="it-IT" sz="2000" i="1" dirty="0" err="1" smtClean="0">
                <a:solidFill>
                  <a:schemeClr val="bg1"/>
                </a:solidFill>
              </a:rPr>
              <a:t>legal</a:t>
            </a:r>
            <a:r>
              <a:rPr lang="it-IT" sz="2000" i="1" dirty="0" smtClean="0">
                <a:solidFill>
                  <a:schemeClr val="bg1"/>
                </a:solidFill>
              </a:rPr>
              <a:t> </a:t>
            </a:r>
            <a:r>
              <a:rPr lang="it-IT" sz="2000" i="1" dirty="0" err="1" smtClean="0">
                <a:solidFill>
                  <a:schemeClr val="bg1"/>
                </a:solidFill>
              </a:rPr>
              <a:t>testimony</a:t>
            </a:r>
            <a:r>
              <a:rPr lang="it-IT" sz="2000" i="1" dirty="0" smtClean="0">
                <a:solidFill>
                  <a:schemeClr val="bg1"/>
                </a:solidFill>
              </a:rPr>
              <a:t>, I </a:t>
            </a:r>
            <a:r>
              <a:rPr lang="it-IT" sz="2000" i="1" dirty="0" err="1" smtClean="0">
                <a:solidFill>
                  <a:schemeClr val="bg1"/>
                </a:solidFill>
              </a:rPr>
              <a:t>commit</a:t>
            </a:r>
            <a:r>
              <a:rPr lang="it-IT" sz="2000" i="1" dirty="0" smtClean="0">
                <a:solidFill>
                  <a:schemeClr val="bg1"/>
                </a:solidFill>
              </a:rPr>
              <a:t> </a:t>
            </a:r>
            <a:r>
              <a:rPr lang="it-IT" sz="2000" i="1" dirty="0" err="1" smtClean="0">
                <a:solidFill>
                  <a:schemeClr val="bg1"/>
                </a:solidFill>
              </a:rPr>
              <a:t>myself</a:t>
            </a:r>
            <a:r>
              <a:rPr lang="it-IT" sz="2000" i="1" dirty="0" smtClean="0">
                <a:solidFill>
                  <a:schemeClr val="bg1"/>
                </a:solidFill>
              </a:rPr>
              <a:t> to </a:t>
            </a:r>
            <a:r>
              <a:rPr lang="it-IT" sz="2000" i="1" dirty="0" err="1" smtClean="0">
                <a:solidFill>
                  <a:schemeClr val="bg1"/>
                </a:solidFill>
              </a:rPr>
              <a:t>say</a:t>
            </a:r>
            <a:r>
              <a:rPr lang="it-IT" sz="2000" i="1" dirty="0" smtClean="0">
                <a:solidFill>
                  <a:schemeClr val="bg1"/>
                </a:solidFill>
              </a:rPr>
              <a:t> the </a:t>
            </a:r>
            <a:r>
              <a:rPr lang="it-IT" sz="2000" i="1" dirty="0" err="1" smtClean="0">
                <a:solidFill>
                  <a:schemeClr val="bg1"/>
                </a:solidFill>
              </a:rPr>
              <a:t>whole</a:t>
            </a:r>
            <a:r>
              <a:rPr lang="it-IT" sz="2000" i="1" dirty="0" smtClean="0">
                <a:solidFill>
                  <a:schemeClr val="bg1"/>
                </a:solidFill>
              </a:rPr>
              <a:t> </a:t>
            </a:r>
            <a:r>
              <a:rPr lang="it-IT" sz="2000" i="1" dirty="0" err="1" smtClean="0">
                <a:solidFill>
                  <a:schemeClr val="bg1"/>
                </a:solidFill>
              </a:rPr>
              <a:t>truth</a:t>
            </a:r>
            <a:r>
              <a:rPr lang="it-IT" sz="2000" i="1" dirty="0" smtClean="0">
                <a:solidFill>
                  <a:schemeClr val="bg1"/>
                </a:solidFill>
              </a:rPr>
              <a:t> and </a:t>
            </a:r>
            <a:r>
              <a:rPr lang="it-IT" sz="2000" i="1" dirty="0" err="1" smtClean="0">
                <a:solidFill>
                  <a:schemeClr val="bg1"/>
                </a:solidFill>
              </a:rPr>
              <a:t>not</a:t>
            </a:r>
            <a:r>
              <a:rPr lang="it-IT" sz="2000" i="1" dirty="0" smtClean="0">
                <a:solidFill>
                  <a:schemeClr val="bg1"/>
                </a:solidFill>
              </a:rPr>
              <a:t> to </a:t>
            </a:r>
            <a:r>
              <a:rPr lang="it-IT" sz="2000" i="1" dirty="0" err="1" smtClean="0">
                <a:solidFill>
                  <a:schemeClr val="bg1"/>
                </a:solidFill>
              </a:rPr>
              <a:t>hide</a:t>
            </a:r>
            <a:r>
              <a:rPr lang="it-IT" sz="2000" i="1" dirty="0" smtClean="0">
                <a:solidFill>
                  <a:schemeClr val="bg1"/>
                </a:solidFill>
              </a:rPr>
              <a:t> </a:t>
            </a:r>
            <a:r>
              <a:rPr lang="it-IT" sz="2000" i="1" dirty="0" err="1" smtClean="0">
                <a:solidFill>
                  <a:schemeClr val="bg1"/>
                </a:solidFill>
              </a:rPr>
              <a:t>anything</a:t>
            </a:r>
            <a:r>
              <a:rPr lang="it-IT" sz="2000" i="1" dirty="0" smtClean="0">
                <a:solidFill>
                  <a:schemeClr val="bg1"/>
                </a:solidFill>
              </a:rPr>
              <a:t> </a:t>
            </a:r>
            <a:r>
              <a:rPr lang="it-IT" sz="2000" i="1" dirty="0" err="1" smtClean="0">
                <a:solidFill>
                  <a:schemeClr val="bg1"/>
                </a:solidFill>
              </a:rPr>
              <a:t>that</a:t>
            </a:r>
            <a:r>
              <a:rPr lang="it-IT" sz="2000" i="1" dirty="0" smtClean="0">
                <a:solidFill>
                  <a:schemeClr val="bg1"/>
                </a:solidFill>
              </a:rPr>
              <a:t> </a:t>
            </a:r>
            <a:r>
              <a:rPr lang="it-IT" sz="2000" i="1" dirty="0" err="1" smtClean="0">
                <a:solidFill>
                  <a:schemeClr val="bg1"/>
                </a:solidFill>
              </a:rPr>
              <a:t>is</a:t>
            </a:r>
            <a:r>
              <a:rPr lang="it-IT" sz="2000" i="1" dirty="0" smtClean="0">
                <a:solidFill>
                  <a:schemeClr val="bg1"/>
                </a:solidFill>
              </a:rPr>
              <a:t> in </a:t>
            </a:r>
            <a:r>
              <a:rPr lang="it-IT" sz="2000" i="1" dirty="0" err="1" smtClean="0">
                <a:solidFill>
                  <a:schemeClr val="bg1"/>
                </a:solidFill>
              </a:rPr>
              <a:t>my</a:t>
            </a:r>
            <a:r>
              <a:rPr lang="it-IT" sz="2000" i="1" dirty="0" smtClean="0">
                <a:solidFill>
                  <a:schemeClr val="bg1"/>
                </a:solidFill>
              </a:rPr>
              <a:t> </a:t>
            </a:r>
            <a:r>
              <a:rPr lang="it-IT" sz="2000" i="1" dirty="0" err="1" smtClean="0">
                <a:solidFill>
                  <a:schemeClr val="bg1"/>
                </a:solidFill>
              </a:rPr>
              <a:t>knowledge</a:t>
            </a:r>
            <a:r>
              <a:rPr lang="it-IT" sz="2000" i="1" dirty="0" smtClean="0">
                <a:solidFill>
                  <a:schemeClr val="bg1"/>
                </a:solidFill>
              </a:rPr>
              <a:t> </a:t>
            </a:r>
            <a:r>
              <a:rPr lang="it-IT" sz="2000" dirty="0" smtClean="0">
                <a:solidFill>
                  <a:schemeClr val="bg1"/>
                </a:solidFill>
              </a:rPr>
              <a:t>“.</a:t>
            </a:r>
          </a:p>
          <a:p>
            <a:pPr algn="just"/>
            <a:endParaRPr lang="it-IT" sz="2000" dirty="0" smtClean="0">
              <a:solidFill>
                <a:schemeClr val="bg1"/>
              </a:solidFill>
            </a:endParaRPr>
          </a:p>
          <a:p>
            <a:pPr algn="just"/>
            <a:r>
              <a:rPr lang="it-IT" sz="2000" b="1" dirty="0" err="1" smtClean="0">
                <a:solidFill>
                  <a:schemeClr val="bg1"/>
                </a:solidFill>
              </a:rPr>
              <a:t>Civil</a:t>
            </a:r>
            <a:r>
              <a:rPr lang="it-IT" sz="2000" b="1" dirty="0" smtClean="0">
                <a:solidFill>
                  <a:schemeClr val="bg1"/>
                </a:solidFill>
              </a:rPr>
              <a:t> Party </a:t>
            </a:r>
            <a:r>
              <a:rPr lang="it-IT" sz="2000" b="1" dirty="0" err="1" smtClean="0">
                <a:solidFill>
                  <a:schemeClr val="bg1"/>
                </a:solidFill>
              </a:rPr>
              <a:t>Lawyer</a:t>
            </a:r>
            <a:r>
              <a:rPr lang="it-IT" sz="2000" b="1" dirty="0" smtClean="0">
                <a:solidFill>
                  <a:schemeClr val="bg1"/>
                </a:solidFill>
              </a:rPr>
              <a:t>, Della Vigna </a:t>
            </a:r>
            <a:r>
              <a:rPr lang="it-IT" sz="2000" dirty="0" smtClean="0">
                <a:solidFill>
                  <a:schemeClr val="bg1"/>
                </a:solidFill>
              </a:rPr>
              <a:t>- Here </a:t>
            </a:r>
            <a:r>
              <a:rPr lang="it-IT" sz="2000" dirty="0" err="1" smtClean="0">
                <a:solidFill>
                  <a:schemeClr val="bg1"/>
                </a:solidFill>
              </a:rPr>
              <a:t>comes</a:t>
            </a:r>
            <a:r>
              <a:rPr lang="it-IT" sz="2000" dirty="0" smtClean="0">
                <a:solidFill>
                  <a:schemeClr val="bg1"/>
                </a:solidFill>
              </a:rPr>
              <a:t> </a:t>
            </a:r>
            <a:r>
              <a:rPr lang="it-IT" sz="2000" dirty="0" err="1" smtClean="0">
                <a:solidFill>
                  <a:schemeClr val="bg1"/>
                </a:solidFill>
              </a:rPr>
              <a:t>that</a:t>
            </a:r>
            <a:r>
              <a:rPr lang="it-IT" sz="2000" dirty="0" smtClean="0">
                <a:solidFill>
                  <a:schemeClr val="bg1"/>
                </a:solidFill>
              </a:rPr>
              <a:t> </a:t>
            </a:r>
            <a:r>
              <a:rPr lang="it-IT" sz="2000" dirty="0" err="1" smtClean="0">
                <a:solidFill>
                  <a:schemeClr val="bg1"/>
                </a:solidFill>
              </a:rPr>
              <a:t>which</a:t>
            </a:r>
            <a:r>
              <a:rPr lang="it-IT" sz="2000" dirty="0" smtClean="0">
                <a:solidFill>
                  <a:schemeClr val="bg1"/>
                </a:solidFill>
              </a:rPr>
              <a:t> </a:t>
            </a:r>
            <a:r>
              <a:rPr lang="it-IT" sz="2000" dirty="0" err="1" smtClean="0">
                <a:solidFill>
                  <a:schemeClr val="bg1"/>
                </a:solidFill>
              </a:rPr>
              <a:t>was</a:t>
            </a:r>
            <a:r>
              <a:rPr lang="it-IT" sz="2000" dirty="0" smtClean="0">
                <a:solidFill>
                  <a:schemeClr val="bg1"/>
                </a:solidFill>
              </a:rPr>
              <a:t> </a:t>
            </a:r>
            <a:r>
              <a:rPr lang="it-IT" sz="2000" dirty="0" err="1" smtClean="0">
                <a:solidFill>
                  <a:schemeClr val="bg1"/>
                </a:solidFill>
              </a:rPr>
              <a:t>published</a:t>
            </a:r>
            <a:r>
              <a:rPr lang="it-IT" sz="2000" dirty="0" smtClean="0">
                <a:solidFill>
                  <a:schemeClr val="bg1"/>
                </a:solidFill>
              </a:rPr>
              <a:t> on April 4, 2009, </a:t>
            </a:r>
            <a:r>
              <a:rPr lang="it-IT" sz="2000" dirty="0" err="1" smtClean="0">
                <a:solidFill>
                  <a:schemeClr val="bg1"/>
                </a:solidFill>
              </a:rPr>
              <a:t>tell</a:t>
            </a:r>
            <a:r>
              <a:rPr lang="it-IT" sz="2000" dirty="0" smtClean="0">
                <a:solidFill>
                  <a:schemeClr val="bg1"/>
                </a:solidFill>
              </a:rPr>
              <a:t> me </a:t>
            </a:r>
            <a:r>
              <a:rPr lang="it-IT" sz="2000" dirty="0" err="1" smtClean="0">
                <a:solidFill>
                  <a:schemeClr val="bg1"/>
                </a:solidFill>
              </a:rPr>
              <a:t>if</a:t>
            </a:r>
            <a:r>
              <a:rPr lang="it-IT" sz="2000" dirty="0" smtClean="0">
                <a:solidFill>
                  <a:schemeClr val="bg1"/>
                </a:solidFill>
              </a:rPr>
              <a:t> I'm wrong, </a:t>
            </a:r>
            <a:r>
              <a:rPr lang="it-IT" sz="2000" i="1" dirty="0" smtClean="0">
                <a:solidFill>
                  <a:schemeClr val="bg1"/>
                </a:solidFill>
              </a:rPr>
              <a:t> ‘</a:t>
            </a:r>
            <a:r>
              <a:rPr lang="it-IT" sz="2000" i="1" dirty="0" err="1" smtClean="0">
                <a:solidFill>
                  <a:schemeClr val="bg1"/>
                </a:solidFill>
              </a:rPr>
              <a:t>tretteche</a:t>
            </a:r>
            <a:r>
              <a:rPr lang="it-IT" sz="2000" i="1" dirty="0" smtClean="0">
                <a:solidFill>
                  <a:schemeClr val="bg1"/>
                </a:solidFill>
              </a:rPr>
              <a:t> </a:t>
            </a:r>
            <a:r>
              <a:rPr lang="it-IT" sz="2000" dirty="0" err="1" smtClean="0">
                <a:solidFill>
                  <a:schemeClr val="bg1"/>
                </a:solidFill>
              </a:rPr>
              <a:t>Sande</a:t>
            </a:r>
            <a:r>
              <a:rPr lang="it-IT" sz="2000" dirty="0" smtClean="0">
                <a:solidFill>
                  <a:schemeClr val="bg1"/>
                </a:solidFill>
              </a:rPr>
              <a:t> </a:t>
            </a:r>
            <a:r>
              <a:rPr lang="it-IT" sz="2000" dirty="0" err="1" smtClean="0">
                <a:solidFill>
                  <a:schemeClr val="bg1"/>
                </a:solidFill>
              </a:rPr>
              <a:t>Emiddie</a:t>
            </a:r>
            <a:r>
              <a:rPr lang="it-IT" sz="2000" dirty="0" smtClean="0">
                <a:solidFill>
                  <a:schemeClr val="bg1"/>
                </a:solidFill>
              </a:rPr>
              <a:t>, </a:t>
            </a:r>
            <a:r>
              <a:rPr lang="it-IT" sz="2000" i="1" dirty="0" smtClean="0">
                <a:solidFill>
                  <a:schemeClr val="bg1"/>
                </a:solidFill>
              </a:rPr>
              <a:t>Natura non-</a:t>
            </a:r>
            <a:r>
              <a:rPr lang="it-IT" sz="2000" i="1" dirty="0" err="1" smtClean="0">
                <a:solidFill>
                  <a:schemeClr val="bg1"/>
                </a:solidFill>
              </a:rPr>
              <a:t>facit</a:t>
            </a:r>
            <a:r>
              <a:rPr lang="it-IT" sz="2000" i="1" dirty="0" smtClean="0">
                <a:solidFill>
                  <a:schemeClr val="bg1"/>
                </a:solidFill>
              </a:rPr>
              <a:t> </a:t>
            </a:r>
            <a:r>
              <a:rPr lang="it-IT" sz="2000" i="1" dirty="0" err="1" smtClean="0">
                <a:solidFill>
                  <a:schemeClr val="bg1"/>
                </a:solidFill>
              </a:rPr>
              <a:t>saltus</a:t>
            </a:r>
            <a:r>
              <a:rPr lang="it-IT" sz="2000" i="1" dirty="0" smtClean="0">
                <a:solidFill>
                  <a:schemeClr val="bg1"/>
                </a:solidFill>
              </a:rPr>
              <a:t>, Abruzzo’ s </a:t>
            </a:r>
            <a:r>
              <a:rPr lang="it-IT" sz="2000" i="1" dirty="0" err="1" smtClean="0">
                <a:solidFill>
                  <a:schemeClr val="bg1"/>
                </a:solidFill>
              </a:rPr>
              <a:t>Administrators</a:t>
            </a:r>
            <a:r>
              <a:rPr lang="it-IT" sz="2000" i="1" dirty="0" smtClean="0">
                <a:solidFill>
                  <a:schemeClr val="bg1"/>
                </a:solidFill>
              </a:rPr>
              <a:t> do</a:t>
            </a:r>
            <a:r>
              <a:rPr lang="it-IT" sz="2000" dirty="0" smtClean="0">
                <a:solidFill>
                  <a:schemeClr val="bg1"/>
                </a:solidFill>
              </a:rPr>
              <a:t>’. </a:t>
            </a:r>
            <a:r>
              <a:rPr lang="it-IT" sz="2000" dirty="0" err="1" smtClean="0">
                <a:solidFill>
                  <a:schemeClr val="bg1"/>
                </a:solidFill>
              </a:rPr>
              <a:t>It</a:t>
            </a:r>
            <a:r>
              <a:rPr lang="it-IT" sz="2000" dirty="0" smtClean="0">
                <a:solidFill>
                  <a:schemeClr val="bg1"/>
                </a:solidFill>
              </a:rPr>
              <a:t> </a:t>
            </a:r>
            <a:r>
              <a:rPr lang="it-IT" sz="2000" dirty="0" err="1" smtClean="0">
                <a:solidFill>
                  <a:schemeClr val="bg1"/>
                </a:solidFill>
              </a:rPr>
              <a:t>is</a:t>
            </a:r>
            <a:r>
              <a:rPr lang="it-IT" sz="2000" dirty="0" smtClean="0">
                <a:solidFill>
                  <a:schemeClr val="bg1"/>
                </a:solidFill>
              </a:rPr>
              <a:t> the attachment No. 11 </a:t>
            </a:r>
            <a:r>
              <a:rPr lang="it-IT" sz="2000" dirty="0" err="1" smtClean="0">
                <a:solidFill>
                  <a:schemeClr val="bg1"/>
                </a:solidFill>
              </a:rPr>
              <a:t>deposited</a:t>
            </a:r>
            <a:r>
              <a:rPr lang="it-IT" sz="2000" dirty="0" smtClean="0">
                <a:solidFill>
                  <a:schemeClr val="bg1"/>
                </a:solidFill>
              </a:rPr>
              <a:t> in </a:t>
            </a:r>
            <a:r>
              <a:rPr lang="it-IT" sz="2000" dirty="0" err="1" smtClean="0">
                <a:solidFill>
                  <a:schemeClr val="bg1"/>
                </a:solidFill>
              </a:rPr>
              <a:t>acts</a:t>
            </a:r>
            <a:r>
              <a:rPr lang="it-IT" sz="2000" dirty="0" smtClean="0">
                <a:solidFill>
                  <a:schemeClr val="bg1"/>
                </a:solidFill>
              </a:rPr>
              <a:t>, </a:t>
            </a:r>
            <a:r>
              <a:rPr lang="it-IT" sz="2000" dirty="0" err="1" smtClean="0">
                <a:solidFill>
                  <a:schemeClr val="bg1"/>
                </a:solidFill>
              </a:rPr>
              <a:t>where</a:t>
            </a:r>
            <a:r>
              <a:rPr lang="it-IT" sz="2000" dirty="0" smtClean="0">
                <a:solidFill>
                  <a:schemeClr val="bg1"/>
                </a:solidFill>
              </a:rPr>
              <a:t> </a:t>
            </a:r>
            <a:r>
              <a:rPr lang="it-IT" sz="2000" dirty="0" err="1" smtClean="0">
                <a:solidFill>
                  <a:schemeClr val="bg1"/>
                </a:solidFill>
              </a:rPr>
              <a:t>he</a:t>
            </a:r>
            <a:r>
              <a:rPr lang="it-IT" sz="2000" dirty="0" smtClean="0">
                <a:solidFill>
                  <a:schemeClr val="bg1"/>
                </a:solidFill>
              </a:rPr>
              <a:t> </a:t>
            </a:r>
            <a:r>
              <a:rPr lang="it-IT" sz="2000" dirty="0" err="1" smtClean="0">
                <a:solidFill>
                  <a:schemeClr val="bg1"/>
                </a:solidFill>
              </a:rPr>
              <a:t>speaks</a:t>
            </a:r>
            <a:r>
              <a:rPr lang="it-IT" sz="2000" dirty="0" smtClean="0">
                <a:solidFill>
                  <a:schemeClr val="bg1"/>
                </a:solidFill>
              </a:rPr>
              <a:t> </a:t>
            </a:r>
            <a:r>
              <a:rPr lang="it-IT" sz="2000" dirty="0" err="1" smtClean="0">
                <a:solidFill>
                  <a:schemeClr val="bg1"/>
                </a:solidFill>
              </a:rPr>
              <a:t>of</a:t>
            </a:r>
            <a:r>
              <a:rPr lang="it-IT" sz="2000" dirty="0" smtClean="0">
                <a:solidFill>
                  <a:schemeClr val="bg1"/>
                </a:solidFill>
              </a:rPr>
              <a:t> situation, 4 </a:t>
            </a:r>
            <a:r>
              <a:rPr lang="it-IT" sz="2000" dirty="0" err="1" smtClean="0">
                <a:solidFill>
                  <a:schemeClr val="bg1"/>
                </a:solidFill>
              </a:rPr>
              <a:t>April</a:t>
            </a:r>
            <a:r>
              <a:rPr lang="it-IT" sz="2000" dirty="0" smtClean="0">
                <a:solidFill>
                  <a:schemeClr val="bg1"/>
                </a:solidFill>
              </a:rPr>
              <a:t> 2009...</a:t>
            </a:r>
            <a:r>
              <a:rPr lang="it-IT" sz="2000" dirty="0" err="1" smtClean="0">
                <a:solidFill>
                  <a:schemeClr val="bg1"/>
                </a:solidFill>
              </a:rPr>
              <a:t>It</a:t>
            </a:r>
            <a:r>
              <a:rPr lang="it-IT" sz="2000" dirty="0" smtClean="0">
                <a:solidFill>
                  <a:schemeClr val="bg1"/>
                </a:solidFill>
              </a:rPr>
              <a:t> </a:t>
            </a:r>
            <a:r>
              <a:rPr lang="it-IT" sz="2000" dirty="0" err="1" smtClean="0">
                <a:solidFill>
                  <a:schemeClr val="bg1"/>
                </a:solidFill>
              </a:rPr>
              <a:t>also</a:t>
            </a:r>
            <a:r>
              <a:rPr lang="it-IT" sz="2000" dirty="0" smtClean="0">
                <a:solidFill>
                  <a:schemeClr val="bg1"/>
                </a:solidFill>
              </a:rPr>
              <a:t> </a:t>
            </a:r>
            <a:r>
              <a:rPr lang="it-IT" sz="2000" dirty="0" err="1" smtClean="0">
                <a:solidFill>
                  <a:schemeClr val="bg1"/>
                </a:solidFill>
              </a:rPr>
              <a:t>has</a:t>
            </a:r>
            <a:r>
              <a:rPr lang="it-IT" sz="2000" dirty="0" smtClean="0">
                <a:solidFill>
                  <a:schemeClr val="bg1"/>
                </a:solidFill>
              </a:rPr>
              <a:t> </a:t>
            </a:r>
            <a:r>
              <a:rPr lang="it-IT" sz="2000" dirty="0" err="1" smtClean="0">
                <a:solidFill>
                  <a:schemeClr val="bg1"/>
                </a:solidFill>
              </a:rPr>
              <a:t>two</a:t>
            </a:r>
            <a:r>
              <a:rPr lang="it-IT" sz="2000" dirty="0" smtClean="0">
                <a:solidFill>
                  <a:schemeClr val="bg1"/>
                </a:solidFill>
              </a:rPr>
              <a:t> </a:t>
            </a:r>
            <a:r>
              <a:rPr lang="it-IT" sz="2000" dirty="0" err="1" smtClean="0">
                <a:solidFill>
                  <a:schemeClr val="bg1"/>
                </a:solidFill>
              </a:rPr>
              <a:t>maps</a:t>
            </a:r>
            <a:r>
              <a:rPr lang="it-IT" sz="2000" dirty="0" smtClean="0">
                <a:solidFill>
                  <a:schemeClr val="bg1"/>
                </a:solidFill>
              </a:rPr>
              <a:t>,…..</a:t>
            </a:r>
          </a:p>
          <a:p>
            <a:pPr algn="just"/>
            <a:endParaRPr lang="it-IT" sz="2000" dirty="0" smtClean="0">
              <a:solidFill>
                <a:schemeClr val="bg1"/>
              </a:solidFill>
            </a:endParaRPr>
          </a:p>
          <a:p>
            <a:pPr algn="just"/>
            <a:r>
              <a:rPr lang="it-IT" sz="2000" b="1" dirty="0" err="1" smtClean="0">
                <a:solidFill>
                  <a:schemeClr val="bg1"/>
                </a:solidFill>
              </a:rPr>
              <a:t>Witness</a:t>
            </a:r>
            <a:r>
              <a:rPr lang="it-IT" sz="2000" b="1" dirty="0" smtClean="0">
                <a:solidFill>
                  <a:schemeClr val="bg1"/>
                </a:solidFill>
              </a:rPr>
              <a:t>, Stoppa F. </a:t>
            </a:r>
            <a:r>
              <a:rPr lang="it-IT" sz="2000" dirty="0" smtClean="0">
                <a:solidFill>
                  <a:schemeClr val="bg1"/>
                </a:solidFill>
              </a:rPr>
              <a:t>- </a:t>
            </a:r>
            <a:r>
              <a:rPr lang="it-IT" sz="2000" dirty="0" err="1" smtClean="0">
                <a:solidFill>
                  <a:schemeClr val="bg1"/>
                </a:solidFill>
              </a:rPr>
              <a:t>With</a:t>
            </a:r>
            <a:r>
              <a:rPr lang="it-IT" sz="2000" dirty="0" smtClean="0">
                <a:solidFill>
                  <a:schemeClr val="bg1"/>
                </a:solidFill>
              </a:rPr>
              <a:t> the </a:t>
            </a:r>
            <a:r>
              <a:rPr lang="it-IT" sz="2000" dirty="0" err="1" smtClean="0">
                <a:solidFill>
                  <a:schemeClr val="bg1"/>
                </a:solidFill>
              </a:rPr>
              <a:t>language</a:t>
            </a:r>
            <a:r>
              <a:rPr lang="it-IT" sz="2000" dirty="0" smtClean="0">
                <a:solidFill>
                  <a:schemeClr val="bg1"/>
                </a:solidFill>
              </a:rPr>
              <a:t> </a:t>
            </a:r>
            <a:r>
              <a:rPr lang="it-IT" sz="2000" dirty="0" err="1" smtClean="0">
                <a:solidFill>
                  <a:schemeClr val="bg1"/>
                </a:solidFill>
              </a:rPr>
              <a:t>of</a:t>
            </a:r>
            <a:r>
              <a:rPr lang="it-IT" sz="2000" dirty="0" smtClean="0">
                <a:solidFill>
                  <a:schemeClr val="bg1"/>
                </a:solidFill>
              </a:rPr>
              <a:t> the blog ... </a:t>
            </a:r>
            <a:r>
              <a:rPr lang="it-IT" sz="2000" dirty="0" err="1" smtClean="0">
                <a:solidFill>
                  <a:schemeClr val="bg1"/>
                </a:solidFill>
              </a:rPr>
              <a:t>Blogs</a:t>
            </a:r>
            <a:r>
              <a:rPr lang="it-IT" sz="2000" dirty="0" smtClean="0">
                <a:solidFill>
                  <a:schemeClr val="bg1"/>
                </a:solidFill>
              </a:rPr>
              <a:t> are a way </a:t>
            </a:r>
            <a:r>
              <a:rPr lang="it-IT" sz="2000" dirty="0" err="1" smtClean="0">
                <a:solidFill>
                  <a:schemeClr val="bg1"/>
                </a:solidFill>
              </a:rPr>
              <a:t>to</a:t>
            </a:r>
            <a:r>
              <a:rPr lang="it-IT" sz="2000" dirty="0" smtClean="0">
                <a:solidFill>
                  <a:schemeClr val="bg1"/>
                </a:solidFill>
              </a:rPr>
              <a:t> </a:t>
            </a:r>
            <a:r>
              <a:rPr lang="it-IT" sz="2000" dirty="0" err="1" smtClean="0">
                <a:solidFill>
                  <a:schemeClr val="bg1"/>
                </a:solidFill>
              </a:rPr>
              <a:t>communicate</a:t>
            </a:r>
            <a:r>
              <a:rPr lang="it-IT" sz="2000" dirty="0" smtClean="0">
                <a:solidFill>
                  <a:schemeClr val="bg1"/>
                </a:solidFill>
              </a:rPr>
              <a:t> </a:t>
            </a:r>
            <a:r>
              <a:rPr lang="it-IT" sz="2000" dirty="0" err="1" smtClean="0">
                <a:solidFill>
                  <a:schemeClr val="bg1"/>
                </a:solidFill>
              </a:rPr>
              <a:t>thoughts</a:t>
            </a:r>
            <a:r>
              <a:rPr lang="it-IT" sz="2000" dirty="0" smtClean="0">
                <a:solidFill>
                  <a:schemeClr val="bg1"/>
                </a:solidFill>
              </a:rPr>
              <a:t> in a </a:t>
            </a:r>
            <a:r>
              <a:rPr lang="it-IT" sz="2000" dirty="0" err="1" smtClean="0">
                <a:solidFill>
                  <a:schemeClr val="bg1"/>
                </a:solidFill>
              </a:rPr>
              <a:t>very</a:t>
            </a:r>
            <a:r>
              <a:rPr lang="it-IT" sz="2000" dirty="0" smtClean="0">
                <a:solidFill>
                  <a:schemeClr val="bg1"/>
                </a:solidFill>
              </a:rPr>
              <a:t> free way, </a:t>
            </a:r>
            <a:r>
              <a:rPr lang="it-IT" sz="2000" dirty="0" err="1" smtClean="0">
                <a:solidFill>
                  <a:schemeClr val="bg1"/>
                </a:solidFill>
              </a:rPr>
              <a:t>of</a:t>
            </a:r>
            <a:r>
              <a:rPr lang="it-IT" sz="2000" dirty="0" smtClean="0">
                <a:solidFill>
                  <a:schemeClr val="bg1"/>
                </a:solidFill>
              </a:rPr>
              <a:t> </a:t>
            </a:r>
            <a:r>
              <a:rPr lang="it-IT" sz="2000" dirty="0" err="1" smtClean="0">
                <a:solidFill>
                  <a:schemeClr val="bg1"/>
                </a:solidFill>
              </a:rPr>
              <a:t>course</a:t>
            </a:r>
            <a:r>
              <a:rPr lang="it-IT" sz="2000" dirty="0" smtClean="0">
                <a:solidFill>
                  <a:schemeClr val="bg1"/>
                </a:solidFill>
              </a:rPr>
              <a:t> </a:t>
            </a:r>
            <a:r>
              <a:rPr lang="it-IT" sz="2000" dirty="0" err="1" smtClean="0">
                <a:solidFill>
                  <a:schemeClr val="bg1"/>
                </a:solidFill>
              </a:rPr>
              <a:t>this</a:t>
            </a:r>
            <a:r>
              <a:rPr lang="it-IT" sz="2000" dirty="0" smtClean="0">
                <a:solidFill>
                  <a:schemeClr val="bg1"/>
                </a:solidFill>
              </a:rPr>
              <a:t> </a:t>
            </a:r>
            <a:r>
              <a:rPr lang="it-IT" sz="2000" dirty="0" err="1" smtClean="0">
                <a:solidFill>
                  <a:schemeClr val="bg1"/>
                </a:solidFill>
              </a:rPr>
              <a:t>was</a:t>
            </a:r>
            <a:r>
              <a:rPr lang="it-IT" sz="2000" dirty="0" smtClean="0">
                <a:solidFill>
                  <a:schemeClr val="bg1"/>
                </a:solidFill>
              </a:rPr>
              <a:t> </a:t>
            </a:r>
            <a:r>
              <a:rPr lang="it-IT" sz="2000" dirty="0" err="1" smtClean="0">
                <a:solidFill>
                  <a:schemeClr val="bg1"/>
                </a:solidFill>
              </a:rPr>
              <a:t>posted</a:t>
            </a:r>
            <a:r>
              <a:rPr lang="it-IT" sz="2000" dirty="0" smtClean="0">
                <a:solidFill>
                  <a:schemeClr val="bg1"/>
                </a:solidFill>
              </a:rPr>
              <a:t>, so I </a:t>
            </a:r>
            <a:r>
              <a:rPr lang="it-IT" sz="2000" dirty="0" err="1" smtClean="0">
                <a:solidFill>
                  <a:schemeClr val="bg1"/>
                </a:solidFill>
              </a:rPr>
              <a:t>think</a:t>
            </a:r>
            <a:r>
              <a:rPr lang="it-IT" sz="2000" dirty="0" smtClean="0">
                <a:solidFill>
                  <a:schemeClr val="bg1"/>
                </a:solidFill>
              </a:rPr>
              <a:t> </a:t>
            </a:r>
            <a:r>
              <a:rPr lang="it-IT" sz="2000" dirty="0" err="1" smtClean="0">
                <a:solidFill>
                  <a:schemeClr val="bg1"/>
                </a:solidFill>
              </a:rPr>
              <a:t>it</a:t>
            </a:r>
            <a:r>
              <a:rPr lang="it-IT" sz="2000" dirty="0" smtClean="0">
                <a:solidFill>
                  <a:schemeClr val="bg1"/>
                </a:solidFill>
              </a:rPr>
              <a:t> </a:t>
            </a:r>
            <a:r>
              <a:rPr lang="it-IT" sz="2000" dirty="0" err="1" smtClean="0">
                <a:solidFill>
                  <a:schemeClr val="bg1"/>
                </a:solidFill>
              </a:rPr>
              <a:t>says</a:t>
            </a:r>
            <a:r>
              <a:rPr lang="it-IT" sz="2000" dirty="0" smtClean="0">
                <a:solidFill>
                  <a:schemeClr val="bg1"/>
                </a:solidFill>
              </a:rPr>
              <a:t>, </a:t>
            </a:r>
            <a:r>
              <a:rPr lang="it-IT" sz="2000" dirty="0" err="1" smtClean="0">
                <a:solidFill>
                  <a:schemeClr val="bg1"/>
                </a:solidFill>
              </a:rPr>
              <a:t>Emergency</a:t>
            </a:r>
            <a:r>
              <a:rPr lang="it-IT" sz="2000" dirty="0" smtClean="0">
                <a:solidFill>
                  <a:schemeClr val="bg1"/>
                </a:solidFill>
              </a:rPr>
              <a:t> </a:t>
            </a:r>
            <a:r>
              <a:rPr lang="it-IT" sz="2000" dirty="0" err="1" smtClean="0">
                <a:solidFill>
                  <a:schemeClr val="bg1"/>
                </a:solidFill>
              </a:rPr>
              <a:t>Environment</a:t>
            </a:r>
            <a:r>
              <a:rPr lang="it-IT" sz="2000" dirty="0" smtClean="0">
                <a:solidFill>
                  <a:schemeClr val="bg1"/>
                </a:solidFill>
              </a:rPr>
              <a:t> </a:t>
            </a:r>
            <a:r>
              <a:rPr lang="it-IT" sz="2000" dirty="0" err="1" smtClean="0">
                <a:solidFill>
                  <a:schemeClr val="bg1"/>
                </a:solidFill>
              </a:rPr>
              <a:t>which</a:t>
            </a:r>
            <a:r>
              <a:rPr lang="it-IT" sz="2000" dirty="0" smtClean="0">
                <a:solidFill>
                  <a:schemeClr val="bg1"/>
                </a:solidFill>
              </a:rPr>
              <a:t> </a:t>
            </a:r>
            <a:r>
              <a:rPr lang="it-IT" sz="2000" dirty="0" err="1" smtClean="0">
                <a:solidFill>
                  <a:schemeClr val="bg1"/>
                </a:solidFill>
              </a:rPr>
              <a:t>is</a:t>
            </a:r>
            <a:r>
              <a:rPr lang="it-IT" sz="2000" dirty="0" smtClean="0">
                <a:solidFill>
                  <a:schemeClr val="bg1"/>
                </a:solidFill>
              </a:rPr>
              <a:t> a </a:t>
            </a:r>
            <a:r>
              <a:rPr lang="it-IT" sz="2000" dirty="0" err="1" smtClean="0">
                <a:solidFill>
                  <a:schemeClr val="bg1"/>
                </a:solidFill>
              </a:rPr>
              <a:t>great</a:t>
            </a:r>
            <a:r>
              <a:rPr lang="it-IT" sz="2000" dirty="0" smtClean="0">
                <a:solidFill>
                  <a:schemeClr val="bg1"/>
                </a:solidFill>
              </a:rPr>
              <a:t> </a:t>
            </a:r>
            <a:r>
              <a:rPr lang="it-IT" sz="2000" dirty="0" err="1" smtClean="0">
                <a:solidFill>
                  <a:schemeClr val="bg1"/>
                </a:solidFill>
              </a:rPr>
              <a:t>association</a:t>
            </a:r>
            <a:r>
              <a:rPr lang="it-IT" sz="2000" dirty="0" smtClean="0">
                <a:solidFill>
                  <a:schemeClr val="bg1"/>
                </a:solidFill>
              </a:rPr>
              <a:t> </a:t>
            </a:r>
            <a:r>
              <a:rPr lang="it-IT" sz="2000" dirty="0" err="1" smtClean="0">
                <a:solidFill>
                  <a:schemeClr val="bg1"/>
                </a:solidFill>
              </a:rPr>
              <a:t>that</a:t>
            </a:r>
            <a:r>
              <a:rPr lang="it-IT" sz="2000" dirty="0" smtClean="0">
                <a:solidFill>
                  <a:schemeClr val="bg1"/>
                </a:solidFill>
              </a:rPr>
              <a:t> </a:t>
            </a:r>
            <a:r>
              <a:rPr lang="it-IT" sz="2000" dirty="0" err="1" smtClean="0">
                <a:solidFill>
                  <a:schemeClr val="bg1"/>
                </a:solidFill>
              </a:rPr>
              <a:t>deals</a:t>
            </a:r>
            <a:r>
              <a:rPr lang="it-IT" sz="2000" dirty="0" smtClean="0">
                <a:solidFill>
                  <a:schemeClr val="bg1"/>
                </a:solidFill>
              </a:rPr>
              <a:t> </a:t>
            </a:r>
            <a:r>
              <a:rPr lang="it-IT" sz="2000" dirty="0" err="1" smtClean="0">
                <a:solidFill>
                  <a:schemeClr val="bg1"/>
                </a:solidFill>
              </a:rPr>
              <a:t>with</a:t>
            </a:r>
            <a:r>
              <a:rPr lang="it-IT" sz="2000" dirty="0" smtClean="0">
                <a:solidFill>
                  <a:schemeClr val="bg1"/>
                </a:solidFill>
              </a:rPr>
              <a:t> </a:t>
            </a:r>
            <a:r>
              <a:rPr lang="it-IT" sz="2000" dirty="0" err="1" smtClean="0">
                <a:solidFill>
                  <a:schemeClr val="bg1"/>
                </a:solidFill>
              </a:rPr>
              <a:t>environmental</a:t>
            </a:r>
            <a:r>
              <a:rPr lang="it-IT" sz="2000" dirty="0" smtClean="0">
                <a:solidFill>
                  <a:schemeClr val="bg1"/>
                </a:solidFill>
              </a:rPr>
              <a:t> </a:t>
            </a:r>
            <a:r>
              <a:rPr lang="it-IT" sz="2000" dirty="0" err="1" smtClean="0">
                <a:solidFill>
                  <a:schemeClr val="bg1"/>
                </a:solidFill>
              </a:rPr>
              <a:t>issues</a:t>
            </a:r>
            <a:r>
              <a:rPr lang="it-IT" sz="2000" dirty="0" smtClean="0">
                <a:solidFill>
                  <a:schemeClr val="bg1"/>
                </a:solidFill>
              </a:rPr>
              <a:t>, </a:t>
            </a:r>
            <a:r>
              <a:rPr lang="it-IT" sz="2000" dirty="0" err="1" smtClean="0">
                <a:solidFill>
                  <a:schemeClr val="bg1"/>
                </a:solidFill>
              </a:rPr>
              <a:t>risk…</a:t>
            </a:r>
            <a:r>
              <a:rPr lang="it-IT" sz="2000" dirty="0" smtClean="0">
                <a:solidFill>
                  <a:schemeClr val="bg1"/>
                </a:solidFill>
              </a:rPr>
              <a:t>.. </a:t>
            </a:r>
          </a:p>
          <a:p>
            <a:pPr algn="just"/>
            <a:endParaRPr lang="it-IT" sz="2000" dirty="0" smtClean="0">
              <a:solidFill>
                <a:schemeClr val="bg1"/>
              </a:solidFill>
            </a:endParaRPr>
          </a:p>
          <a:p>
            <a:pPr algn="just"/>
            <a:r>
              <a:rPr lang="it-IT" u="sng" dirty="0" smtClean="0">
                <a:solidFill>
                  <a:schemeClr val="bg1"/>
                </a:solidFill>
              </a:rPr>
              <a:t>*</a:t>
            </a:r>
            <a:r>
              <a:rPr lang="en-US" u="sng" dirty="0" smtClean="0">
                <a:solidFill>
                  <a:schemeClr val="bg1"/>
                </a:solidFill>
              </a:rPr>
              <a:t> a copy of my testimony is available on request</a:t>
            </a:r>
            <a:r>
              <a:rPr lang="en-US" dirty="0" smtClean="0">
                <a:solidFill>
                  <a:schemeClr val="bg1"/>
                </a:solidFill>
              </a:rPr>
              <a:t>.</a:t>
            </a:r>
            <a:endParaRPr lang="it-IT" sz="2000" dirty="0" smtClean="0">
              <a:solidFill>
                <a:schemeClr val="bg1"/>
              </a:solidFill>
            </a:endParaRPr>
          </a:p>
        </p:txBody>
      </p:sp>
    </p:spTree>
    <p:extLst>
      <p:ext uri="{BB962C8B-B14F-4D97-AF65-F5344CB8AC3E}">
        <p14:creationId xmlns="" xmlns:p14="http://schemas.microsoft.com/office/powerpoint/2010/main" val="18459825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1808</TotalTime>
  <Words>2942</Words>
  <Application>Microsoft Office PowerPoint</Application>
  <PresentationFormat>Presentazione su schermo (4:3)</PresentationFormat>
  <Paragraphs>137</Paragraphs>
  <Slides>24</Slides>
  <Notes>0</Notes>
  <HiddenSlides>0</HiddenSlides>
  <MMClips>0</MMClips>
  <ScaleCrop>false</ScaleCrop>
  <HeadingPairs>
    <vt:vector size="4" baseType="variant">
      <vt:variant>
        <vt:lpstr>Tema</vt:lpstr>
      </vt:variant>
      <vt:variant>
        <vt:i4>1</vt:i4>
      </vt:variant>
      <vt:variant>
        <vt:lpstr>Titoli diapositive</vt:lpstr>
      </vt:variant>
      <vt:variant>
        <vt:i4>24</vt:i4>
      </vt:variant>
    </vt:vector>
  </HeadingPairs>
  <TitlesOfParts>
    <vt:vector size="25" baseType="lpstr">
      <vt:lpstr>Office Theme</vt:lpstr>
      <vt:lpstr>At the intersection of science and politics: the process of "scientists" in L'Aquila</vt:lpstr>
      <vt:lpstr>Diapositiva 2</vt:lpstr>
      <vt:lpstr> What cause disasters: </vt:lpstr>
      <vt:lpstr> Keys to safety:</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brune</dc:creator>
  <cp:lastModifiedBy>Vincenzo</cp:lastModifiedBy>
  <cp:revision>248</cp:revision>
  <dcterms:created xsi:type="dcterms:W3CDTF">2015-04-11T19:39:40Z</dcterms:created>
  <dcterms:modified xsi:type="dcterms:W3CDTF">2015-10-23T12:55:03Z</dcterms:modified>
</cp:coreProperties>
</file>